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58" r:id="rId4"/>
    <p:sldId id="259" r:id="rId5"/>
    <p:sldId id="260" r:id="rId6"/>
    <p:sldId id="264" r:id="rId7"/>
    <p:sldId id="268" r:id="rId8"/>
    <p:sldId id="269" r:id="rId9"/>
    <p:sldId id="270" r:id="rId10"/>
    <p:sldId id="271" r:id="rId11"/>
    <p:sldId id="272" r:id="rId12"/>
    <p:sldId id="273" r:id="rId13"/>
    <p:sldId id="274" r:id="rId14"/>
    <p:sldId id="275" r:id="rId15"/>
    <p:sldId id="276" r:id="rId16"/>
    <p:sldId id="277" r:id="rId17"/>
    <p:sldId id="278" r:id="rId18"/>
    <p:sldId id="279" r:id="rId19"/>
    <p:sldId id="262" r:id="rId20"/>
    <p:sldId id="265" r:id="rId21"/>
    <p:sldId id="263" r:id="rId22"/>
    <p:sldId id="266" r:id="rId23"/>
    <p:sldId id="26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SHAB KHURANA" initials="RK" lastIdx="1" clrIdx="0">
    <p:extLst>
      <p:ext uri="{19B8F6BF-5375-455C-9EA6-DF929625EA0E}">
        <p15:presenceInfo xmlns:p15="http://schemas.microsoft.com/office/powerpoint/2012/main" userId="2e0bf0d0b1b0311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FF5050"/>
    <a:srgbClr val="99FF66"/>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5B00B7-7BE0-4451-A2C0-E07462D153B1}" type="datetimeFigureOut">
              <a:rPr lang="en-US" smtClean="0"/>
              <a:t>11/17/2022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5BB719-13BA-43A5-BE4E-5B591B561E77}" type="slidenum">
              <a:rPr lang="en-US" smtClean="0"/>
              <a:t>‹#›</a:t>
            </a:fld>
            <a:endParaRPr lang="en-US"/>
          </a:p>
        </p:txBody>
      </p:sp>
    </p:spTree>
    <p:extLst>
      <p:ext uri="{BB962C8B-B14F-4D97-AF65-F5344CB8AC3E}">
        <p14:creationId xmlns:p14="http://schemas.microsoft.com/office/powerpoint/2010/main" val="3224488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17152-4402-A8A8-F03F-3465E3A22B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B090561-D4B8-655E-3C3D-B6A7B4F4A3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D9AD286-DE5F-93EC-1F84-390A89D8F5BB}"/>
              </a:ext>
            </a:extLst>
          </p:cNvPr>
          <p:cNvSpPr>
            <a:spLocks noGrp="1"/>
          </p:cNvSpPr>
          <p:nvPr>
            <p:ph type="dt" sz="half" idx="10"/>
          </p:nvPr>
        </p:nvSpPr>
        <p:spPr/>
        <p:txBody>
          <a:bodyPr/>
          <a:lstStyle/>
          <a:p>
            <a:fld id="{1CCD0131-2675-461E-B73A-26B76E79ED4F}" type="datetimeFigureOut">
              <a:rPr lang="en-US" smtClean="0"/>
              <a:t>11/17/2022</a:t>
            </a:fld>
            <a:endParaRPr lang="en-US"/>
          </a:p>
        </p:txBody>
      </p:sp>
      <p:sp>
        <p:nvSpPr>
          <p:cNvPr id="5" name="Footer Placeholder 4">
            <a:extLst>
              <a:ext uri="{FF2B5EF4-FFF2-40B4-BE49-F238E27FC236}">
                <a16:creationId xmlns:a16="http://schemas.microsoft.com/office/drawing/2014/main" id="{16D42783-9D59-B000-5598-AE6D3CD290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471DB3-1302-1B17-9388-39F98EC26128}"/>
              </a:ext>
            </a:extLst>
          </p:cNvPr>
          <p:cNvSpPr>
            <a:spLocks noGrp="1"/>
          </p:cNvSpPr>
          <p:nvPr>
            <p:ph type="sldNum" sz="quarter" idx="12"/>
          </p:nvPr>
        </p:nvSpPr>
        <p:spPr/>
        <p:txBody>
          <a:bodyPr/>
          <a:lstStyle/>
          <a:p>
            <a:fld id="{F86A5BC0-4EF1-4EC4-AC68-33E0E6799965}" type="slidenum">
              <a:rPr lang="en-US" smtClean="0"/>
              <a:t>‹#›</a:t>
            </a:fld>
            <a:endParaRPr lang="en-US"/>
          </a:p>
        </p:txBody>
      </p:sp>
    </p:spTree>
    <p:extLst>
      <p:ext uri="{BB962C8B-B14F-4D97-AF65-F5344CB8AC3E}">
        <p14:creationId xmlns:p14="http://schemas.microsoft.com/office/powerpoint/2010/main" val="2158982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81AB8-379E-D3BC-7D43-E7EF203D35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07CAA6-8689-B7C9-687B-B95EE57053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FDB1AE-B457-B301-5C73-69758B4EBE56}"/>
              </a:ext>
            </a:extLst>
          </p:cNvPr>
          <p:cNvSpPr>
            <a:spLocks noGrp="1"/>
          </p:cNvSpPr>
          <p:nvPr>
            <p:ph type="dt" sz="half" idx="10"/>
          </p:nvPr>
        </p:nvSpPr>
        <p:spPr/>
        <p:txBody>
          <a:bodyPr/>
          <a:lstStyle/>
          <a:p>
            <a:fld id="{1CCD0131-2675-461E-B73A-26B76E79ED4F}" type="datetimeFigureOut">
              <a:rPr lang="en-US" smtClean="0"/>
              <a:t>11/17/2022</a:t>
            </a:fld>
            <a:endParaRPr lang="en-US"/>
          </a:p>
        </p:txBody>
      </p:sp>
      <p:sp>
        <p:nvSpPr>
          <p:cNvPr id="5" name="Footer Placeholder 4">
            <a:extLst>
              <a:ext uri="{FF2B5EF4-FFF2-40B4-BE49-F238E27FC236}">
                <a16:creationId xmlns:a16="http://schemas.microsoft.com/office/drawing/2014/main" id="{AA466763-031E-C6BA-4DB1-60E3FAFAA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4952EB-46AD-4DEB-BC84-5F9638D673E9}"/>
              </a:ext>
            </a:extLst>
          </p:cNvPr>
          <p:cNvSpPr>
            <a:spLocks noGrp="1"/>
          </p:cNvSpPr>
          <p:nvPr>
            <p:ph type="sldNum" sz="quarter" idx="12"/>
          </p:nvPr>
        </p:nvSpPr>
        <p:spPr/>
        <p:txBody>
          <a:bodyPr/>
          <a:lstStyle/>
          <a:p>
            <a:fld id="{F86A5BC0-4EF1-4EC4-AC68-33E0E6799965}" type="slidenum">
              <a:rPr lang="en-US" smtClean="0"/>
              <a:t>‹#›</a:t>
            </a:fld>
            <a:endParaRPr lang="en-US"/>
          </a:p>
        </p:txBody>
      </p:sp>
    </p:spTree>
    <p:extLst>
      <p:ext uri="{BB962C8B-B14F-4D97-AF65-F5344CB8AC3E}">
        <p14:creationId xmlns:p14="http://schemas.microsoft.com/office/powerpoint/2010/main" val="301454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F1608D-D8CA-48A4-FC28-D5DA1917357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F882661-BD9C-DA51-AE00-BEE9887D15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86DD34-96AE-C6A2-3C8A-32E42B9D17C9}"/>
              </a:ext>
            </a:extLst>
          </p:cNvPr>
          <p:cNvSpPr>
            <a:spLocks noGrp="1"/>
          </p:cNvSpPr>
          <p:nvPr>
            <p:ph type="dt" sz="half" idx="10"/>
          </p:nvPr>
        </p:nvSpPr>
        <p:spPr/>
        <p:txBody>
          <a:bodyPr/>
          <a:lstStyle/>
          <a:p>
            <a:fld id="{1CCD0131-2675-461E-B73A-26B76E79ED4F}" type="datetimeFigureOut">
              <a:rPr lang="en-US" smtClean="0"/>
              <a:t>11/17/2022</a:t>
            </a:fld>
            <a:endParaRPr lang="en-US"/>
          </a:p>
        </p:txBody>
      </p:sp>
      <p:sp>
        <p:nvSpPr>
          <p:cNvPr id="5" name="Footer Placeholder 4">
            <a:extLst>
              <a:ext uri="{FF2B5EF4-FFF2-40B4-BE49-F238E27FC236}">
                <a16:creationId xmlns:a16="http://schemas.microsoft.com/office/drawing/2014/main" id="{E64A3D2A-E055-6B2A-D05E-9CF80A79A3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CDAB74-4E2F-2A79-00A7-67CAEC9E41CC}"/>
              </a:ext>
            </a:extLst>
          </p:cNvPr>
          <p:cNvSpPr>
            <a:spLocks noGrp="1"/>
          </p:cNvSpPr>
          <p:nvPr>
            <p:ph type="sldNum" sz="quarter" idx="12"/>
          </p:nvPr>
        </p:nvSpPr>
        <p:spPr/>
        <p:txBody>
          <a:bodyPr/>
          <a:lstStyle/>
          <a:p>
            <a:fld id="{F86A5BC0-4EF1-4EC4-AC68-33E0E6799965}" type="slidenum">
              <a:rPr lang="en-US" smtClean="0"/>
              <a:t>‹#›</a:t>
            </a:fld>
            <a:endParaRPr lang="en-US"/>
          </a:p>
        </p:txBody>
      </p:sp>
    </p:spTree>
    <p:extLst>
      <p:ext uri="{BB962C8B-B14F-4D97-AF65-F5344CB8AC3E}">
        <p14:creationId xmlns:p14="http://schemas.microsoft.com/office/powerpoint/2010/main" val="3385097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A6E8B-24D0-BA47-88D1-FB529F3662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9355E6-88C6-51A9-F7CF-91AC86AC16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B32C8A-7A2B-2D88-D682-19709E4A0045}"/>
              </a:ext>
            </a:extLst>
          </p:cNvPr>
          <p:cNvSpPr>
            <a:spLocks noGrp="1"/>
          </p:cNvSpPr>
          <p:nvPr>
            <p:ph type="dt" sz="half" idx="10"/>
          </p:nvPr>
        </p:nvSpPr>
        <p:spPr/>
        <p:txBody>
          <a:bodyPr/>
          <a:lstStyle/>
          <a:p>
            <a:fld id="{1CCD0131-2675-461E-B73A-26B76E79ED4F}" type="datetimeFigureOut">
              <a:rPr lang="en-US" smtClean="0"/>
              <a:t>11/17/2022</a:t>
            </a:fld>
            <a:endParaRPr lang="en-US"/>
          </a:p>
        </p:txBody>
      </p:sp>
      <p:sp>
        <p:nvSpPr>
          <p:cNvPr id="5" name="Footer Placeholder 4">
            <a:extLst>
              <a:ext uri="{FF2B5EF4-FFF2-40B4-BE49-F238E27FC236}">
                <a16:creationId xmlns:a16="http://schemas.microsoft.com/office/drawing/2014/main" id="{3BBA471E-0E11-1E05-36B2-E13224CE4A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CD95C7-9069-ED6F-A043-AB6A11833283}"/>
              </a:ext>
            </a:extLst>
          </p:cNvPr>
          <p:cNvSpPr>
            <a:spLocks noGrp="1"/>
          </p:cNvSpPr>
          <p:nvPr>
            <p:ph type="sldNum" sz="quarter" idx="12"/>
          </p:nvPr>
        </p:nvSpPr>
        <p:spPr/>
        <p:txBody>
          <a:bodyPr/>
          <a:lstStyle/>
          <a:p>
            <a:fld id="{F86A5BC0-4EF1-4EC4-AC68-33E0E6799965}" type="slidenum">
              <a:rPr lang="en-US" smtClean="0"/>
              <a:t>‹#›</a:t>
            </a:fld>
            <a:endParaRPr lang="en-US"/>
          </a:p>
        </p:txBody>
      </p:sp>
    </p:spTree>
    <p:extLst>
      <p:ext uri="{BB962C8B-B14F-4D97-AF65-F5344CB8AC3E}">
        <p14:creationId xmlns:p14="http://schemas.microsoft.com/office/powerpoint/2010/main" val="2688272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805D8-49AC-9B68-5D75-10AB909E31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492892-DEFD-A4C9-2551-4389963805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B968D4-16AD-BC31-839C-939C260918D5}"/>
              </a:ext>
            </a:extLst>
          </p:cNvPr>
          <p:cNvSpPr>
            <a:spLocks noGrp="1"/>
          </p:cNvSpPr>
          <p:nvPr>
            <p:ph type="dt" sz="half" idx="10"/>
          </p:nvPr>
        </p:nvSpPr>
        <p:spPr/>
        <p:txBody>
          <a:bodyPr/>
          <a:lstStyle/>
          <a:p>
            <a:fld id="{1CCD0131-2675-461E-B73A-26B76E79ED4F}" type="datetimeFigureOut">
              <a:rPr lang="en-US" smtClean="0"/>
              <a:t>11/17/2022</a:t>
            </a:fld>
            <a:endParaRPr lang="en-US"/>
          </a:p>
        </p:txBody>
      </p:sp>
      <p:sp>
        <p:nvSpPr>
          <p:cNvPr id="5" name="Footer Placeholder 4">
            <a:extLst>
              <a:ext uri="{FF2B5EF4-FFF2-40B4-BE49-F238E27FC236}">
                <a16:creationId xmlns:a16="http://schemas.microsoft.com/office/drawing/2014/main" id="{30873617-5300-4DE8-C3CE-C5FE637A91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C5282A-D590-0906-2157-4F1E38B6EAC6}"/>
              </a:ext>
            </a:extLst>
          </p:cNvPr>
          <p:cNvSpPr>
            <a:spLocks noGrp="1"/>
          </p:cNvSpPr>
          <p:nvPr>
            <p:ph type="sldNum" sz="quarter" idx="12"/>
          </p:nvPr>
        </p:nvSpPr>
        <p:spPr/>
        <p:txBody>
          <a:bodyPr/>
          <a:lstStyle/>
          <a:p>
            <a:fld id="{F86A5BC0-4EF1-4EC4-AC68-33E0E6799965}" type="slidenum">
              <a:rPr lang="en-US" smtClean="0"/>
              <a:t>‹#›</a:t>
            </a:fld>
            <a:endParaRPr lang="en-US"/>
          </a:p>
        </p:txBody>
      </p:sp>
    </p:spTree>
    <p:extLst>
      <p:ext uri="{BB962C8B-B14F-4D97-AF65-F5344CB8AC3E}">
        <p14:creationId xmlns:p14="http://schemas.microsoft.com/office/powerpoint/2010/main" val="35766859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0AC21-EA46-0EB6-1F6B-B8BE084100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E6FA6D-930B-8C53-3B2C-2099B5B5CDB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8CAD11C-472A-CB6F-6C25-F69D02F58C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898D35-3854-FB37-81A9-2DEB7349429B}"/>
              </a:ext>
            </a:extLst>
          </p:cNvPr>
          <p:cNvSpPr>
            <a:spLocks noGrp="1"/>
          </p:cNvSpPr>
          <p:nvPr>
            <p:ph type="dt" sz="half" idx="10"/>
          </p:nvPr>
        </p:nvSpPr>
        <p:spPr/>
        <p:txBody>
          <a:bodyPr/>
          <a:lstStyle/>
          <a:p>
            <a:fld id="{1CCD0131-2675-461E-B73A-26B76E79ED4F}" type="datetimeFigureOut">
              <a:rPr lang="en-US" smtClean="0"/>
              <a:t>11/17/2022</a:t>
            </a:fld>
            <a:endParaRPr lang="en-US"/>
          </a:p>
        </p:txBody>
      </p:sp>
      <p:sp>
        <p:nvSpPr>
          <p:cNvPr id="6" name="Footer Placeholder 5">
            <a:extLst>
              <a:ext uri="{FF2B5EF4-FFF2-40B4-BE49-F238E27FC236}">
                <a16:creationId xmlns:a16="http://schemas.microsoft.com/office/drawing/2014/main" id="{A30BF6CD-6B4A-3129-50EA-8C2778846F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DCD237-60D0-6426-8911-54186F1C6A75}"/>
              </a:ext>
            </a:extLst>
          </p:cNvPr>
          <p:cNvSpPr>
            <a:spLocks noGrp="1"/>
          </p:cNvSpPr>
          <p:nvPr>
            <p:ph type="sldNum" sz="quarter" idx="12"/>
          </p:nvPr>
        </p:nvSpPr>
        <p:spPr/>
        <p:txBody>
          <a:bodyPr/>
          <a:lstStyle/>
          <a:p>
            <a:fld id="{F86A5BC0-4EF1-4EC4-AC68-33E0E6799965}" type="slidenum">
              <a:rPr lang="en-US" smtClean="0"/>
              <a:t>‹#›</a:t>
            </a:fld>
            <a:endParaRPr lang="en-US"/>
          </a:p>
        </p:txBody>
      </p:sp>
    </p:spTree>
    <p:extLst>
      <p:ext uri="{BB962C8B-B14F-4D97-AF65-F5344CB8AC3E}">
        <p14:creationId xmlns:p14="http://schemas.microsoft.com/office/powerpoint/2010/main" val="1941445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1B60E-525C-AF56-3803-22DE227D43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8006F47-80ED-1197-4036-B5E2EEC16F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CC3CBF-C392-688E-54F3-1A1F6447A0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42C2391-A84B-1DF0-E148-B5F68B10EB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E57B60B-4B13-2FD5-427A-FDC60FF2877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8BAE83E-DDD8-5B5A-F81A-FA3F6FF1B48C}"/>
              </a:ext>
            </a:extLst>
          </p:cNvPr>
          <p:cNvSpPr>
            <a:spLocks noGrp="1"/>
          </p:cNvSpPr>
          <p:nvPr>
            <p:ph type="dt" sz="half" idx="10"/>
          </p:nvPr>
        </p:nvSpPr>
        <p:spPr/>
        <p:txBody>
          <a:bodyPr/>
          <a:lstStyle/>
          <a:p>
            <a:fld id="{1CCD0131-2675-461E-B73A-26B76E79ED4F}" type="datetimeFigureOut">
              <a:rPr lang="en-US" smtClean="0"/>
              <a:t>11/17/2022</a:t>
            </a:fld>
            <a:endParaRPr lang="en-US"/>
          </a:p>
        </p:txBody>
      </p:sp>
      <p:sp>
        <p:nvSpPr>
          <p:cNvPr id="8" name="Footer Placeholder 7">
            <a:extLst>
              <a:ext uri="{FF2B5EF4-FFF2-40B4-BE49-F238E27FC236}">
                <a16:creationId xmlns:a16="http://schemas.microsoft.com/office/drawing/2014/main" id="{7F811E49-6288-F363-179C-A6B0CAAF3DA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F44074A-7541-7F10-9D87-427FC4E8E990}"/>
              </a:ext>
            </a:extLst>
          </p:cNvPr>
          <p:cNvSpPr>
            <a:spLocks noGrp="1"/>
          </p:cNvSpPr>
          <p:nvPr>
            <p:ph type="sldNum" sz="quarter" idx="12"/>
          </p:nvPr>
        </p:nvSpPr>
        <p:spPr/>
        <p:txBody>
          <a:bodyPr/>
          <a:lstStyle/>
          <a:p>
            <a:fld id="{F86A5BC0-4EF1-4EC4-AC68-33E0E6799965}" type="slidenum">
              <a:rPr lang="en-US" smtClean="0"/>
              <a:t>‹#›</a:t>
            </a:fld>
            <a:endParaRPr lang="en-US"/>
          </a:p>
        </p:txBody>
      </p:sp>
    </p:spTree>
    <p:extLst>
      <p:ext uri="{BB962C8B-B14F-4D97-AF65-F5344CB8AC3E}">
        <p14:creationId xmlns:p14="http://schemas.microsoft.com/office/powerpoint/2010/main" val="970175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9688B-E9D6-8B7B-F981-322BA517D4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830BD00-B601-66D3-D455-3B27E3071F32}"/>
              </a:ext>
            </a:extLst>
          </p:cNvPr>
          <p:cNvSpPr>
            <a:spLocks noGrp="1"/>
          </p:cNvSpPr>
          <p:nvPr>
            <p:ph type="dt" sz="half" idx="10"/>
          </p:nvPr>
        </p:nvSpPr>
        <p:spPr/>
        <p:txBody>
          <a:bodyPr/>
          <a:lstStyle/>
          <a:p>
            <a:fld id="{1CCD0131-2675-461E-B73A-26B76E79ED4F}" type="datetimeFigureOut">
              <a:rPr lang="en-US" smtClean="0"/>
              <a:t>11/17/2022</a:t>
            </a:fld>
            <a:endParaRPr lang="en-US"/>
          </a:p>
        </p:txBody>
      </p:sp>
      <p:sp>
        <p:nvSpPr>
          <p:cNvPr id="4" name="Footer Placeholder 3">
            <a:extLst>
              <a:ext uri="{FF2B5EF4-FFF2-40B4-BE49-F238E27FC236}">
                <a16:creationId xmlns:a16="http://schemas.microsoft.com/office/drawing/2014/main" id="{BD867E80-F362-6FD7-FCB2-ED589D1E5F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9F5CDC1-1748-9809-A844-47105FF8E48A}"/>
              </a:ext>
            </a:extLst>
          </p:cNvPr>
          <p:cNvSpPr>
            <a:spLocks noGrp="1"/>
          </p:cNvSpPr>
          <p:nvPr>
            <p:ph type="sldNum" sz="quarter" idx="12"/>
          </p:nvPr>
        </p:nvSpPr>
        <p:spPr/>
        <p:txBody>
          <a:bodyPr/>
          <a:lstStyle/>
          <a:p>
            <a:fld id="{F86A5BC0-4EF1-4EC4-AC68-33E0E6799965}" type="slidenum">
              <a:rPr lang="en-US" smtClean="0"/>
              <a:t>‹#›</a:t>
            </a:fld>
            <a:endParaRPr lang="en-US"/>
          </a:p>
        </p:txBody>
      </p:sp>
    </p:spTree>
    <p:extLst>
      <p:ext uri="{BB962C8B-B14F-4D97-AF65-F5344CB8AC3E}">
        <p14:creationId xmlns:p14="http://schemas.microsoft.com/office/powerpoint/2010/main" val="36375650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CF86C8-9C61-4D76-7551-A9AD012F62C6}"/>
              </a:ext>
            </a:extLst>
          </p:cNvPr>
          <p:cNvSpPr>
            <a:spLocks noGrp="1"/>
          </p:cNvSpPr>
          <p:nvPr>
            <p:ph type="dt" sz="half" idx="10"/>
          </p:nvPr>
        </p:nvSpPr>
        <p:spPr/>
        <p:txBody>
          <a:bodyPr/>
          <a:lstStyle/>
          <a:p>
            <a:fld id="{1CCD0131-2675-461E-B73A-26B76E79ED4F}" type="datetimeFigureOut">
              <a:rPr lang="en-US" smtClean="0"/>
              <a:t>11/17/2022</a:t>
            </a:fld>
            <a:endParaRPr lang="en-US"/>
          </a:p>
        </p:txBody>
      </p:sp>
      <p:sp>
        <p:nvSpPr>
          <p:cNvPr id="3" name="Footer Placeholder 2">
            <a:extLst>
              <a:ext uri="{FF2B5EF4-FFF2-40B4-BE49-F238E27FC236}">
                <a16:creationId xmlns:a16="http://schemas.microsoft.com/office/drawing/2014/main" id="{D094F32E-A727-D5AA-72E0-7ADB33FD59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CEE4FD-B1B8-BBED-6EFC-89AC9EBF8E49}"/>
              </a:ext>
            </a:extLst>
          </p:cNvPr>
          <p:cNvSpPr>
            <a:spLocks noGrp="1"/>
          </p:cNvSpPr>
          <p:nvPr>
            <p:ph type="sldNum" sz="quarter" idx="12"/>
          </p:nvPr>
        </p:nvSpPr>
        <p:spPr/>
        <p:txBody>
          <a:bodyPr/>
          <a:lstStyle/>
          <a:p>
            <a:fld id="{F86A5BC0-4EF1-4EC4-AC68-33E0E6799965}" type="slidenum">
              <a:rPr lang="en-US" smtClean="0"/>
              <a:t>‹#›</a:t>
            </a:fld>
            <a:endParaRPr lang="en-US"/>
          </a:p>
        </p:txBody>
      </p:sp>
    </p:spTree>
    <p:extLst>
      <p:ext uri="{BB962C8B-B14F-4D97-AF65-F5344CB8AC3E}">
        <p14:creationId xmlns:p14="http://schemas.microsoft.com/office/powerpoint/2010/main" val="3506377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A8B69-8D3D-8E63-83FD-1C13D8089C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2BCF143-8FDC-0EB0-9084-6D4799EA08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9B0F7E-19BC-CE3A-B674-A8418D2CD2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895C56-1620-F2CC-84C2-517E028F0109}"/>
              </a:ext>
            </a:extLst>
          </p:cNvPr>
          <p:cNvSpPr>
            <a:spLocks noGrp="1"/>
          </p:cNvSpPr>
          <p:nvPr>
            <p:ph type="dt" sz="half" idx="10"/>
          </p:nvPr>
        </p:nvSpPr>
        <p:spPr/>
        <p:txBody>
          <a:bodyPr/>
          <a:lstStyle/>
          <a:p>
            <a:fld id="{1CCD0131-2675-461E-B73A-26B76E79ED4F}" type="datetimeFigureOut">
              <a:rPr lang="en-US" smtClean="0"/>
              <a:t>11/17/2022</a:t>
            </a:fld>
            <a:endParaRPr lang="en-US"/>
          </a:p>
        </p:txBody>
      </p:sp>
      <p:sp>
        <p:nvSpPr>
          <p:cNvPr id="6" name="Footer Placeholder 5">
            <a:extLst>
              <a:ext uri="{FF2B5EF4-FFF2-40B4-BE49-F238E27FC236}">
                <a16:creationId xmlns:a16="http://schemas.microsoft.com/office/drawing/2014/main" id="{6B39C00F-B7F2-25D9-7242-CADAEE46A5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917F58-F14D-33C0-527B-6EF4A794D09B}"/>
              </a:ext>
            </a:extLst>
          </p:cNvPr>
          <p:cNvSpPr>
            <a:spLocks noGrp="1"/>
          </p:cNvSpPr>
          <p:nvPr>
            <p:ph type="sldNum" sz="quarter" idx="12"/>
          </p:nvPr>
        </p:nvSpPr>
        <p:spPr/>
        <p:txBody>
          <a:bodyPr/>
          <a:lstStyle/>
          <a:p>
            <a:fld id="{F86A5BC0-4EF1-4EC4-AC68-33E0E6799965}" type="slidenum">
              <a:rPr lang="en-US" smtClean="0"/>
              <a:t>‹#›</a:t>
            </a:fld>
            <a:endParaRPr lang="en-US"/>
          </a:p>
        </p:txBody>
      </p:sp>
    </p:spTree>
    <p:extLst>
      <p:ext uri="{BB962C8B-B14F-4D97-AF65-F5344CB8AC3E}">
        <p14:creationId xmlns:p14="http://schemas.microsoft.com/office/powerpoint/2010/main" val="410378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8B7C3-C7AB-D8BE-1317-44EAEFAA51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2C73F0-0B07-CE6C-7838-94F4FCFB19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BB2177E-2691-8FF0-9999-DF23FAD1D5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63941C-AB54-1547-4A2A-0D330CA4DBC6}"/>
              </a:ext>
            </a:extLst>
          </p:cNvPr>
          <p:cNvSpPr>
            <a:spLocks noGrp="1"/>
          </p:cNvSpPr>
          <p:nvPr>
            <p:ph type="dt" sz="half" idx="10"/>
          </p:nvPr>
        </p:nvSpPr>
        <p:spPr/>
        <p:txBody>
          <a:bodyPr/>
          <a:lstStyle/>
          <a:p>
            <a:fld id="{1CCD0131-2675-461E-B73A-26B76E79ED4F}" type="datetimeFigureOut">
              <a:rPr lang="en-US" smtClean="0"/>
              <a:t>11/17/2022</a:t>
            </a:fld>
            <a:endParaRPr lang="en-US"/>
          </a:p>
        </p:txBody>
      </p:sp>
      <p:sp>
        <p:nvSpPr>
          <p:cNvPr id="6" name="Footer Placeholder 5">
            <a:extLst>
              <a:ext uri="{FF2B5EF4-FFF2-40B4-BE49-F238E27FC236}">
                <a16:creationId xmlns:a16="http://schemas.microsoft.com/office/drawing/2014/main" id="{B8C9889A-380B-5F09-B30F-0FB43D2B66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18C7A5-22BC-0DB8-7832-BF79178AD106}"/>
              </a:ext>
            </a:extLst>
          </p:cNvPr>
          <p:cNvSpPr>
            <a:spLocks noGrp="1"/>
          </p:cNvSpPr>
          <p:nvPr>
            <p:ph type="sldNum" sz="quarter" idx="12"/>
          </p:nvPr>
        </p:nvSpPr>
        <p:spPr/>
        <p:txBody>
          <a:bodyPr/>
          <a:lstStyle/>
          <a:p>
            <a:fld id="{F86A5BC0-4EF1-4EC4-AC68-33E0E6799965}" type="slidenum">
              <a:rPr lang="en-US" smtClean="0"/>
              <a:t>‹#›</a:t>
            </a:fld>
            <a:endParaRPr lang="en-US"/>
          </a:p>
        </p:txBody>
      </p:sp>
    </p:spTree>
    <p:extLst>
      <p:ext uri="{BB962C8B-B14F-4D97-AF65-F5344CB8AC3E}">
        <p14:creationId xmlns:p14="http://schemas.microsoft.com/office/powerpoint/2010/main" val="16605645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1F4CBC-B686-67B3-0B98-A5F90C5FBD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152AC69-9333-9A55-3532-E0D131CA47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F4B455-D584-BFAA-E4CE-24D9FCE38C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CD0131-2675-461E-B73A-26B76E79ED4F}" type="datetimeFigureOut">
              <a:rPr lang="en-US" smtClean="0"/>
              <a:t>11/17/2022</a:t>
            </a:fld>
            <a:endParaRPr lang="en-US"/>
          </a:p>
        </p:txBody>
      </p:sp>
      <p:sp>
        <p:nvSpPr>
          <p:cNvPr id="5" name="Footer Placeholder 4">
            <a:extLst>
              <a:ext uri="{FF2B5EF4-FFF2-40B4-BE49-F238E27FC236}">
                <a16:creationId xmlns:a16="http://schemas.microsoft.com/office/drawing/2014/main" id="{3F0A3B6A-8590-8A44-0BA8-B48E380756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92FF0F-3070-EA81-369A-C77040BB33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6A5BC0-4EF1-4EC4-AC68-33E0E6799965}" type="slidenum">
              <a:rPr lang="en-US" smtClean="0"/>
              <a:t>‹#›</a:t>
            </a:fld>
            <a:endParaRPr lang="en-US"/>
          </a:p>
        </p:txBody>
      </p:sp>
    </p:spTree>
    <p:extLst>
      <p:ext uri="{BB962C8B-B14F-4D97-AF65-F5344CB8AC3E}">
        <p14:creationId xmlns:p14="http://schemas.microsoft.com/office/powerpoint/2010/main" val="18735461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3" Type="http://schemas.openxmlformats.org/officeDocument/2006/relationships/hyperlink" Target="http://insightextractor.com/2013/03/08/three-data-visualizations-i-liked-this-week/" TargetMode="External"/><Relationship Id="rId7" Type="http://schemas.openxmlformats.org/officeDocument/2006/relationships/image" Target="../media/image5.svg"/><Relationship Id="rId12"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sv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40.webp"/><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s://www.tutorialsduniya.com/" TargetMode="External"/><Relationship Id="rId2" Type="http://schemas.openxmlformats.org/officeDocument/2006/relationships/hyperlink" Target="https://www.youtube.com/" TargetMode="External"/><Relationship Id="rId1" Type="http://schemas.openxmlformats.org/officeDocument/2006/relationships/slideLayout" Target="../slideLayouts/slideLayout6.xml"/><Relationship Id="rId6" Type="http://schemas.openxmlformats.org/officeDocument/2006/relationships/hyperlink" Target="https://www.simplilearn.com/" TargetMode="External"/><Relationship Id="rId5" Type="http://schemas.openxmlformats.org/officeDocument/2006/relationships/hyperlink" Target="https://github.com/" TargetMode="External"/><Relationship Id="rId4" Type="http://schemas.openxmlformats.org/officeDocument/2006/relationships/hyperlink" Target="https://www.slideshare.net/"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gif"/><Relationship Id="rId1" Type="http://schemas.openxmlformats.org/officeDocument/2006/relationships/slideLayout" Target="../slideLayouts/slideLayout6.xml"/><Relationship Id="rId4" Type="http://schemas.openxmlformats.org/officeDocument/2006/relationships/image" Target="../media/image44.svg"/></Relationships>
</file>

<file path=ppt/slides/_rels/slide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C7A56-6380-D2AB-F5E7-DE7B18753A4F}"/>
              </a:ext>
            </a:extLst>
          </p:cNvPr>
          <p:cNvSpPr>
            <a:spLocks noGrp="1"/>
          </p:cNvSpPr>
          <p:nvPr>
            <p:ph type="ctrTitle"/>
          </p:nvPr>
        </p:nvSpPr>
        <p:spPr>
          <a:xfrm>
            <a:off x="1583736" y="2276472"/>
            <a:ext cx="9144000" cy="2015233"/>
          </a:xfrm>
          <a:noFill/>
          <a:ln>
            <a:solidFill>
              <a:srgbClr val="99FF66"/>
            </a:solidFill>
          </a:ln>
        </p:spPr>
        <p:style>
          <a:lnRef idx="3">
            <a:schemeClr val="lt1"/>
          </a:lnRef>
          <a:fillRef idx="1">
            <a:schemeClr val="dk1"/>
          </a:fillRef>
          <a:effectRef idx="1">
            <a:schemeClr val="dk1"/>
          </a:effectRef>
          <a:fontRef idx="minor">
            <a:schemeClr val="lt1"/>
          </a:fontRef>
        </p:style>
        <p:txBody>
          <a:bodyPr anchor="t">
            <a:normAutofit fontScale="90000"/>
          </a:bodyPr>
          <a:lstStyle/>
          <a:p>
            <a:pPr>
              <a:lnSpc>
                <a:spcPct val="100000"/>
              </a:lnSpc>
            </a:pPr>
            <a:r>
              <a:rPr lang="en-US" sz="6700" b="1" u="sng" dirty="0">
                <a:solidFill>
                  <a:srgbClr val="FF0066"/>
                </a:solidFill>
                <a:effectLst>
                  <a:outerShdw blurRad="38100" dist="38100" dir="2700000" algn="tl">
                    <a:srgbClr val="000000">
                      <a:alpha val="43137"/>
                    </a:srgbClr>
                  </a:outerShdw>
                </a:effectLst>
                <a:latin typeface="Arial Black" panose="020B0A04020102020204" pitchFamily="34" charset="0"/>
              </a:rPr>
              <a:t>Superstore </a:t>
            </a:r>
            <a:br>
              <a:rPr lang="en-US" sz="6700" b="1" u="sng" dirty="0">
                <a:solidFill>
                  <a:srgbClr val="FF0066"/>
                </a:solidFill>
                <a:effectLst>
                  <a:outerShdw blurRad="38100" dist="38100" dir="2700000" algn="tl">
                    <a:srgbClr val="000000">
                      <a:alpha val="43137"/>
                    </a:srgbClr>
                  </a:outerShdw>
                </a:effectLst>
                <a:latin typeface="Arial Black" panose="020B0A04020102020204" pitchFamily="34" charset="0"/>
              </a:rPr>
            </a:br>
            <a:r>
              <a:rPr lang="en-US" sz="6700" b="1" u="sng" dirty="0">
                <a:solidFill>
                  <a:srgbClr val="FF0066"/>
                </a:solidFill>
                <a:effectLst>
                  <a:outerShdw blurRad="38100" dist="38100" dir="2700000" algn="tl">
                    <a:srgbClr val="000000">
                      <a:alpha val="43137"/>
                    </a:srgbClr>
                  </a:outerShdw>
                </a:effectLst>
                <a:latin typeface="Arial Black" panose="020B0A04020102020204" pitchFamily="34" charset="0"/>
              </a:rPr>
              <a:t>Data Analysis</a:t>
            </a:r>
            <a:br>
              <a:rPr lang="en-US" b="1" u="sng" dirty="0">
                <a:solidFill>
                  <a:srgbClr val="FF0066"/>
                </a:solidFill>
              </a:rPr>
            </a:br>
            <a:endParaRPr lang="en-US" b="1" u="sng" dirty="0">
              <a:solidFill>
                <a:srgbClr val="FF0066"/>
              </a:solidFill>
            </a:endParaRPr>
          </a:p>
        </p:txBody>
      </p:sp>
      <p:pic>
        <p:nvPicPr>
          <p:cNvPr id="16" name="Graphic 15" descr="Bar graph with upward trend">
            <a:extLst>
              <a:ext uri="{FF2B5EF4-FFF2-40B4-BE49-F238E27FC236}">
                <a16:creationId xmlns:a16="http://schemas.microsoft.com/office/drawing/2014/main" id="{DFD08FCE-B65A-4F9E-39FF-1B46658D5C5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2661" y="3554080"/>
            <a:ext cx="1624614" cy="1485425"/>
          </a:xfrm>
          <a:prstGeom prst="rect">
            <a:avLst/>
          </a:prstGeom>
        </p:spPr>
      </p:pic>
      <p:pic>
        <p:nvPicPr>
          <p:cNvPr id="18" name="Graphic 17" descr="Presentation with pie chart">
            <a:extLst>
              <a:ext uri="{FF2B5EF4-FFF2-40B4-BE49-F238E27FC236}">
                <a16:creationId xmlns:a16="http://schemas.microsoft.com/office/drawing/2014/main" id="{B895A542-7D83-D690-196C-FC81248FDD3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0381530">
            <a:off x="275948" y="154619"/>
            <a:ext cx="2138039" cy="2138039"/>
          </a:xfrm>
          <a:prstGeom prst="rect">
            <a:avLst/>
          </a:prstGeom>
        </p:spPr>
      </p:pic>
      <p:pic>
        <p:nvPicPr>
          <p:cNvPr id="20" name="Graphic 19" descr="Statistics">
            <a:extLst>
              <a:ext uri="{FF2B5EF4-FFF2-40B4-BE49-F238E27FC236}">
                <a16:creationId xmlns:a16="http://schemas.microsoft.com/office/drawing/2014/main" id="{16B0D815-579F-4F73-66CE-44F8FBAAAE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25663" y="3435595"/>
            <a:ext cx="2465109" cy="2465109"/>
          </a:xfrm>
          <a:prstGeom prst="rect">
            <a:avLst/>
          </a:prstGeom>
        </p:spPr>
      </p:pic>
      <p:pic>
        <p:nvPicPr>
          <p:cNvPr id="22" name="Graphic 21" descr="Bar chart">
            <a:extLst>
              <a:ext uri="{FF2B5EF4-FFF2-40B4-BE49-F238E27FC236}">
                <a16:creationId xmlns:a16="http://schemas.microsoft.com/office/drawing/2014/main" id="{93B13711-5190-F3D7-564A-324FCDAD499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92915" y="-26041"/>
            <a:ext cx="2333642" cy="2333642"/>
          </a:xfrm>
          <a:prstGeom prst="rect">
            <a:avLst/>
          </a:prstGeom>
        </p:spPr>
      </p:pic>
      <p:pic>
        <p:nvPicPr>
          <p:cNvPr id="14" name="Graphic 13" descr="Research">
            <a:extLst>
              <a:ext uri="{FF2B5EF4-FFF2-40B4-BE49-F238E27FC236}">
                <a16:creationId xmlns:a16="http://schemas.microsoft.com/office/drawing/2014/main" id="{94DA7999-3F89-8FFD-815B-C26B3BCF571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198005" y="1564689"/>
            <a:ext cx="1724487" cy="1724487"/>
          </a:xfrm>
          <a:prstGeom prst="rect">
            <a:avLst/>
          </a:prstGeom>
        </p:spPr>
      </p:pic>
    </p:spTree>
    <p:extLst>
      <p:ext uri="{BB962C8B-B14F-4D97-AF65-F5344CB8AC3E}">
        <p14:creationId xmlns:p14="http://schemas.microsoft.com/office/powerpoint/2010/main" val="403296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rgbClr val="FF0066"/>
          </a:fgClr>
          <a:bgClr>
            <a:schemeClr val="tx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53817-E019-DB1F-3B5D-7DD8FBD894DE}"/>
              </a:ext>
            </a:extLst>
          </p:cNvPr>
          <p:cNvSpPr>
            <a:spLocks noGrp="1"/>
          </p:cNvSpPr>
          <p:nvPr>
            <p:ph type="title"/>
          </p:nvPr>
        </p:nvSpPr>
        <p:spPr>
          <a:xfrm>
            <a:off x="838200" y="365126"/>
            <a:ext cx="10515600" cy="768350"/>
          </a:xfrm>
          <a:solidFill>
            <a:schemeClr val="tx1"/>
          </a:solidFill>
          <a:ln>
            <a:solidFill>
              <a:schemeClr val="bg1"/>
            </a:solidFill>
          </a:ln>
        </p:spPr>
        <p:txBody>
          <a:bodyPr/>
          <a:lstStyle/>
          <a:p>
            <a:r>
              <a:rPr lang="en-US" sz="4400" b="0" i="0" u="none" strike="noStrike" dirty="0">
                <a:solidFill>
                  <a:schemeClr val="accent4"/>
                </a:solidFill>
                <a:effectLst/>
                <a:latin typeface="Calibri" panose="020F0502020204030204" pitchFamily="34" charset="0"/>
              </a:rPr>
              <a:t>Top  N Customers by sales using parameter</a:t>
            </a:r>
            <a:endParaRPr lang="en-US" dirty="0">
              <a:solidFill>
                <a:schemeClr val="accent4"/>
              </a:solidFill>
            </a:endParaRPr>
          </a:p>
        </p:txBody>
      </p:sp>
      <p:pic>
        <p:nvPicPr>
          <p:cNvPr id="4" name="Picture 3">
            <a:extLst>
              <a:ext uri="{FF2B5EF4-FFF2-40B4-BE49-F238E27FC236}">
                <a16:creationId xmlns:a16="http://schemas.microsoft.com/office/drawing/2014/main" id="{BE663D66-B550-6307-9824-2FFC13F8DFFB}"/>
              </a:ext>
            </a:extLst>
          </p:cNvPr>
          <p:cNvPicPr>
            <a:picLocks noChangeAspect="1"/>
          </p:cNvPicPr>
          <p:nvPr/>
        </p:nvPicPr>
        <p:blipFill rotWithShape="1">
          <a:blip r:embed="rId2"/>
          <a:srcRect b="5324"/>
          <a:stretch/>
        </p:blipFill>
        <p:spPr>
          <a:xfrm>
            <a:off x="1365265" y="1416049"/>
            <a:ext cx="9461470" cy="5038725"/>
          </a:xfrm>
          <a:prstGeom prst="rect">
            <a:avLst/>
          </a:prstGeom>
        </p:spPr>
      </p:pic>
    </p:spTree>
    <p:extLst>
      <p:ext uri="{BB962C8B-B14F-4D97-AF65-F5344CB8AC3E}">
        <p14:creationId xmlns:p14="http://schemas.microsoft.com/office/powerpoint/2010/main" val="350348991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rgbClr val="FF0066"/>
          </a:fgClr>
          <a:bgClr>
            <a:schemeClr val="tx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F216-3279-DA87-9C64-8A1D5FF8679C}"/>
              </a:ext>
            </a:extLst>
          </p:cNvPr>
          <p:cNvSpPr>
            <a:spLocks noGrp="1"/>
          </p:cNvSpPr>
          <p:nvPr>
            <p:ph type="title"/>
          </p:nvPr>
        </p:nvSpPr>
        <p:spPr>
          <a:solidFill>
            <a:schemeClr val="tx1"/>
          </a:solidFill>
          <a:ln>
            <a:solidFill>
              <a:schemeClr val="bg1"/>
            </a:solidFill>
          </a:ln>
        </p:spPr>
        <p:txBody>
          <a:bodyPr/>
          <a:lstStyle/>
          <a:p>
            <a:r>
              <a:rPr lang="en-US" dirty="0">
                <a:solidFill>
                  <a:schemeClr val="accent4"/>
                </a:solidFill>
                <a:latin typeface="Calibri" panose="020F0502020204030204" pitchFamily="34" charset="0"/>
              </a:rPr>
              <a:t>W</a:t>
            </a:r>
            <a:r>
              <a:rPr lang="en-US" sz="4400" b="0" i="0" u="none" strike="noStrike" dirty="0">
                <a:solidFill>
                  <a:schemeClr val="accent4"/>
                </a:solidFill>
                <a:effectLst/>
                <a:latin typeface="Calibri" panose="020F0502020204030204" pitchFamily="34" charset="0"/>
              </a:rPr>
              <a:t>ater fall chart in tableau by using sales and category.</a:t>
            </a:r>
            <a:endParaRPr lang="en-US" dirty="0">
              <a:solidFill>
                <a:schemeClr val="accent4"/>
              </a:solidFill>
            </a:endParaRPr>
          </a:p>
        </p:txBody>
      </p:sp>
      <p:pic>
        <p:nvPicPr>
          <p:cNvPr id="4" name="Picture 3">
            <a:extLst>
              <a:ext uri="{FF2B5EF4-FFF2-40B4-BE49-F238E27FC236}">
                <a16:creationId xmlns:a16="http://schemas.microsoft.com/office/drawing/2014/main" id="{5B65CB6A-35AB-FDA9-8969-D89E1A0CF64E}"/>
              </a:ext>
            </a:extLst>
          </p:cNvPr>
          <p:cNvPicPr>
            <a:picLocks noChangeAspect="1"/>
          </p:cNvPicPr>
          <p:nvPr/>
        </p:nvPicPr>
        <p:blipFill rotWithShape="1">
          <a:blip r:embed="rId2"/>
          <a:srcRect t="1" b="5324"/>
          <a:stretch/>
        </p:blipFill>
        <p:spPr>
          <a:xfrm>
            <a:off x="1485900" y="1837531"/>
            <a:ext cx="9220200" cy="4910237"/>
          </a:xfrm>
          <a:prstGeom prst="rect">
            <a:avLst/>
          </a:prstGeom>
        </p:spPr>
      </p:pic>
    </p:spTree>
    <p:extLst>
      <p:ext uri="{BB962C8B-B14F-4D97-AF65-F5344CB8AC3E}">
        <p14:creationId xmlns:p14="http://schemas.microsoft.com/office/powerpoint/2010/main" val="53511992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pattFill prst="pct5">
          <a:fgClr>
            <a:srgbClr val="FF0066"/>
          </a:fgClr>
          <a:bgClr>
            <a:schemeClr val="tx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F739D-2B5B-4192-5826-F5B0B8A54618}"/>
              </a:ext>
            </a:extLst>
          </p:cNvPr>
          <p:cNvSpPr>
            <a:spLocks noGrp="1"/>
          </p:cNvSpPr>
          <p:nvPr>
            <p:ph type="title"/>
          </p:nvPr>
        </p:nvSpPr>
        <p:spPr>
          <a:xfrm>
            <a:off x="838200" y="365125"/>
            <a:ext cx="10515600" cy="644525"/>
          </a:xfrm>
          <a:solidFill>
            <a:schemeClr val="tx1"/>
          </a:solidFill>
          <a:ln>
            <a:solidFill>
              <a:schemeClr val="bg1"/>
            </a:solidFill>
          </a:ln>
        </p:spPr>
        <p:txBody>
          <a:bodyPr>
            <a:normAutofit fontScale="90000"/>
          </a:bodyPr>
          <a:lstStyle/>
          <a:p>
            <a:r>
              <a:rPr lang="en-US" sz="4400" b="0" i="0" u="none" strike="noStrike" dirty="0">
                <a:solidFill>
                  <a:schemeClr val="accent4"/>
                </a:solidFill>
                <a:effectLst/>
                <a:latin typeface="Calibri" panose="020F0502020204030204" pitchFamily="34" charset="0"/>
              </a:rPr>
              <a:t>Pareto chart</a:t>
            </a:r>
            <a:endParaRPr lang="en-US" dirty="0">
              <a:solidFill>
                <a:schemeClr val="accent4"/>
              </a:solidFill>
            </a:endParaRPr>
          </a:p>
        </p:txBody>
      </p:sp>
      <p:pic>
        <p:nvPicPr>
          <p:cNvPr id="4" name="Picture 3">
            <a:extLst>
              <a:ext uri="{FF2B5EF4-FFF2-40B4-BE49-F238E27FC236}">
                <a16:creationId xmlns:a16="http://schemas.microsoft.com/office/drawing/2014/main" id="{9DB0338F-6EFF-119F-9F5C-6592D2E9031E}"/>
              </a:ext>
            </a:extLst>
          </p:cNvPr>
          <p:cNvPicPr>
            <a:picLocks noChangeAspect="1"/>
          </p:cNvPicPr>
          <p:nvPr/>
        </p:nvPicPr>
        <p:blipFill rotWithShape="1">
          <a:blip r:embed="rId2"/>
          <a:srcRect b="5324"/>
          <a:stretch/>
        </p:blipFill>
        <p:spPr>
          <a:xfrm>
            <a:off x="1105924" y="1295401"/>
            <a:ext cx="9980151" cy="5314950"/>
          </a:xfrm>
          <a:prstGeom prst="rect">
            <a:avLst/>
          </a:prstGeom>
        </p:spPr>
      </p:pic>
    </p:spTree>
    <p:extLst>
      <p:ext uri="{BB962C8B-B14F-4D97-AF65-F5344CB8AC3E}">
        <p14:creationId xmlns:p14="http://schemas.microsoft.com/office/powerpoint/2010/main" val="316744498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pattFill prst="pct5">
          <a:fgClr>
            <a:srgbClr val="FF0066"/>
          </a:fgClr>
          <a:bgClr>
            <a:schemeClr val="tx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71C83-7DBB-07BB-F3FE-8D999D59DC7D}"/>
              </a:ext>
            </a:extLst>
          </p:cNvPr>
          <p:cNvSpPr>
            <a:spLocks noGrp="1"/>
          </p:cNvSpPr>
          <p:nvPr>
            <p:ph type="title"/>
          </p:nvPr>
        </p:nvSpPr>
        <p:spPr>
          <a:xfrm>
            <a:off x="838200" y="365125"/>
            <a:ext cx="10515600" cy="663575"/>
          </a:xfrm>
          <a:solidFill>
            <a:schemeClr val="tx1"/>
          </a:solidFill>
          <a:ln>
            <a:solidFill>
              <a:schemeClr val="bg1"/>
            </a:solidFill>
          </a:ln>
        </p:spPr>
        <p:txBody>
          <a:bodyPr>
            <a:normAutofit fontScale="90000"/>
          </a:bodyPr>
          <a:lstStyle/>
          <a:p>
            <a:r>
              <a:rPr lang="en-US" dirty="0">
                <a:solidFill>
                  <a:schemeClr val="accent4"/>
                </a:solidFill>
                <a:latin typeface="Calibri" panose="020F0502020204030204" pitchFamily="34" charset="0"/>
              </a:rPr>
              <a:t>C</a:t>
            </a:r>
            <a:r>
              <a:rPr lang="en-US" sz="4400" b="0" i="0" u="none" strike="noStrike" dirty="0">
                <a:solidFill>
                  <a:schemeClr val="accent4"/>
                </a:solidFill>
                <a:effectLst/>
                <a:latin typeface="Calibri" panose="020F0502020204030204" pitchFamily="34" charset="0"/>
              </a:rPr>
              <a:t>onditional formatting</a:t>
            </a:r>
            <a:endParaRPr lang="en-US" dirty="0">
              <a:solidFill>
                <a:schemeClr val="accent4"/>
              </a:solidFill>
            </a:endParaRPr>
          </a:p>
        </p:txBody>
      </p:sp>
      <p:pic>
        <p:nvPicPr>
          <p:cNvPr id="4" name="Picture 3">
            <a:extLst>
              <a:ext uri="{FF2B5EF4-FFF2-40B4-BE49-F238E27FC236}">
                <a16:creationId xmlns:a16="http://schemas.microsoft.com/office/drawing/2014/main" id="{C29FE937-C62B-744B-730D-B18B4CD39235}"/>
              </a:ext>
            </a:extLst>
          </p:cNvPr>
          <p:cNvPicPr>
            <a:picLocks noChangeAspect="1"/>
          </p:cNvPicPr>
          <p:nvPr/>
        </p:nvPicPr>
        <p:blipFill rotWithShape="1">
          <a:blip r:embed="rId2"/>
          <a:srcRect l="-1" r="-1328" b="4306"/>
          <a:stretch/>
        </p:blipFill>
        <p:spPr>
          <a:xfrm>
            <a:off x="1195387" y="1286210"/>
            <a:ext cx="9801225" cy="5206665"/>
          </a:xfrm>
          <a:prstGeom prst="rect">
            <a:avLst/>
          </a:prstGeom>
        </p:spPr>
      </p:pic>
    </p:spTree>
    <p:extLst>
      <p:ext uri="{BB962C8B-B14F-4D97-AF65-F5344CB8AC3E}">
        <p14:creationId xmlns:p14="http://schemas.microsoft.com/office/powerpoint/2010/main" val="110893947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pattFill prst="pct5">
          <a:fgClr>
            <a:srgbClr val="FF0066"/>
          </a:fgClr>
          <a:bgClr>
            <a:schemeClr val="tx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3E163-28D7-E28D-2AF5-CCC5FB5FF331}"/>
              </a:ext>
            </a:extLst>
          </p:cNvPr>
          <p:cNvSpPr>
            <a:spLocks noGrp="1"/>
          </p:cNvSpPr>
          <p:nvPr>
            <p:ph type="title"/>
          </p:nvPr>
        </p:nvSpPr>
        <p:spPr>
          <a:xfrm>
            <a:off x="838200" y="365125"/>
            <a:ext cx="10515600" cy="739775"/>
          </a:xfrm>
          <a:solidFill>
            <a:schemeClr val="tx1"/>
          </a:solidFill>
          <a:ln>
            <a:solidFill>
              <a:schemeClr val="bg1"/>
            </a:solidFill>
          </a:ln>
        </p:spPr>
        <p:txBody>
          <a:bodyPr/>
          <a:lstStyle/>
          <a:p>
            <a:r>
              <a:rPr lang="en-US">
                <a:solidFill>
                  <a:schemeClr val="accent4"/>
                </a:solidFill>
                <a:latin typeface="Calibri" panose="020F0502020204030204" pitchFamily="34" charset="0"/>
              </a:rPr>
              <a:t>F</a:t>
            </a:r>
            <a:r>
              <a:rPr lang="en-US" sz="4400" b="0" i="0" u="none" strike="noStrike">
                <a:solidFill>
                  <a:schemeClr val="accent4"/>
                </a:solidFill>
                <a:effectLst/>
                <a:latin typeface="Calibri" panose="020F0502020204030204" pitchFamily="34" charset="0"/>
              </a:rPr>
              <a:t>ormatting</a:t>
            </a:r>
            <a:endParaRPr lang="en-US" dirty="0">
              <a:solidFill>
                <a:schemeClr val="accent4"/>
              </a:solidFill>
            </a:endParaRPr>
          </a:p>
        </p:txBody>
      </p:sp>
      <p:pic>
        <p:nvPicPr>
          <p:cNvPr id="4" name="Picture 3">
            <a:extLst>
              <a:ext uri="{FF2B5EF4-FFF2-40B4-BE49-F238E27FC236}">
                <a16:creationId xmlns:a16="http://schemas.microsoft.com/office/drawing/2014/main" id="{5BC6A479-AFA1-A601-9D89-E93F83A7068A}"/>
              </a:ext>
            </a:extLst>
          </p:cNvPr>
          <p:cNvPicPr>
            <a:picLocks noChangeAspect="1"/>
          </p:cNvPicPr>
          <p:nvPr/>
        </p:nvPicPr>
        <p:blipFill rotWithShape="1">
          <a:blip r:embed="rId2"/>
          <a:srcRect b="5324"/>
          <a:stretch/>
        </p:blipFill>
        <p:spPr>
          <a:xfrm>
            <a:off x="1169193" y="1314450"/>
            <a:ext cx="9853613" cy="5247561"/>
          </a:xfrm>
          <a:prstGeom prst="rect">
            <a:avLst/>
          </a:prstGeom>
        </p:spPr>
      </p:pic>
    </p:spTree>
    <p:extLst>
      <p:ext uri="{BB962C8B-B14F-4D97-AF65-F5344CB8AC3E}">
        <p14:creationId xmlns:p14="http://schemas.microsoft.com/office/powerpoint/2010/main" val="134176434"/>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pattFill prst="pct5">
          <a:fgClr>
            <a:srgbClr val="FF0066"/>
          </a:fgClr>
          <a:bgClr>
            <a:schemeClr val="tx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6BA40-6986-33DF-2833-2F5ACE8656EA}"/>
              </a:ext>
            </a:extLst>
          </p:cNvPr>
          <p:cNvSpPr>
            <a:spLocks noGrp="1"/>
          </p:cNvSpPr>
          <p:nvPr>
            <p:ph type="title"/>
          </p:nvPr>
        </p:nvSpPr>
        <p:spPr>
          <a:xfrm>
            <a:off x="838200" y="365125"/>
            <a:ext cx="10515600" cy="720725"/>
          </a:xfrm>
          <a:solidFill>
            <a:schemeClr val="tx1"/>
          </a:solidFill>
          <a:ln>
            <a:solidFill>
              <a:schemeClr val="bg1"/>
            </a:solidFill>
          </a:ln>
        </p:spPr>
        <p:txBody>
          <a:bodyPr/>
          <a:lstStyle/>
          <a:p>
            <a:r>
              <a:rPr lang="en-US" dirty="0">
                <a:solidFill>
                  <a:schemeClr val="accent4"/>
                </a:solidFill>
                <a:latin typeface="Calibri" panose="020F0502020204030204" pitchFamily="34" charset="0"/>
              </a:rPr>
              <a:t>H</a:t>
            </a:r>
            <a:r>
              <a:rPr lang="en-US" sz="4400" b="0" i="0" u="none" strike="noStrike" dirty="0">
                <a:solidFill>
                  <a:schemeClr val="accent4"/>
                </a:solidFill>
                <a:effectLst/>
                <a:latin typeface="Calibri" panose="020F0502020204030204" pitchFamily="34" charset="0"/>
              </a:rPr>
              <a:t>ierarchy</a:t>
            </a:r>
            <a:endParaRPr lang="en-US" dirty="0">
              <a:solidFill>
                <a:schemeClr val="accent4"/>
              </a:solidFill>
            </a:endParaRPr>
          </a:p>
        </p:txBody>
      </p:sp>
      <p:pic>
        <p:nvPicPr>
          <p:cNvPr id="4" name="Picture 3">
            <a:extLst>
              <a:ext uri="{FF2B5EF4-FFF2-40B4-BE49-F238E27FC236}">
                <a16:creationId xmlns:a16="http://schemas.microsoft.com/office/drawing/2014/main" id="{97AC79FB-0821-12E5-319D-B0FA09A0C568}"/>
              </a:ext>
            </a:extLst>
          </p:cNvPr>
          <p:cNvPicPr>
            <a:picLocks noChangeAspect="1"/>
          </p:cNvPicPr>
          <p:nvPr/>
        </p:nvPicPr>
        <p:blipFill rotWithShape="1">
          <a:blip r:embed="rId2"/>
          <a:srcRect b="5324"/>
          <a:stretch/>
        </p:blipFill>
        <p:spPr>
          <a:xfrm>
            <a:off x="1019175" y="1266825"/>
            <a:ext cx="10153650" cy="5407347"/>
          </a:xfrm>
          <a:prstGeom prst="rect">
            <a:avLst/>
          </a:prstGeom>
        </p:spPr>
      </p:pic>
    </p:spTree>
    <p:extLst>
      <p:ext uri="{BB962C8B-B14F-4D97-AF65-F5344CB8AC3E}">
        <p14:creationId xmlns:p14="http://schemas.microsoft.com/office/powerpoint/2010/main" val="58735692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pattFill prst="pct5">
          <a:fgClr>
            <a:srgbClr val="FF0066"/>
          </a:fgClr>
          <a:bgClr>
            <a:schemeClr val="tx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8DD93-B794-BC50-C93B-8335822C436D}"/>
              </a:ext>
            </a:extLst>
          </p:cNvPr>
          <p:cNvSpPr>
            <a:spLocks noGrp="1"/>
          </p:cNvSpPr>
          <p:nvPr>
            <p:ph type="title"/>
          </p:nvPr>
        </p:nvSpPr>
        <p:spPr>
          <a:xfrm>
            <a:off x="838200" y="365125"/>
            <a:ext cx="10515600" cy="758825"/>
          </a:xfrm>
          <a:solidFill>
            <a:schemeClr val="tx1"/>
          </a:solidFill>
          <a:ln>
            <a:solidFill>
              <a:schemeClr val="bg1"/>
            </a:solidFill>
          </a:ln>
        </p:spPr>
        <p:txBody>
          <a:bodyPr/>
          <a:lstStyle/>
          <a:p>
            <a:r>
              <a:rPr lang="en-US" dirty="0">
                <a:solidFill>
                  <a:schemeClr val="accent4"/>
                </a:solidFill>
                <a:latin typeface="Calibri" panose="020F0502020204030204" pitchFamily="34" charset="0"/>
              </a:rPr>
              <a:t>T</a:t>
            </a:r>
            <a:r>
              <a:rPr lang="en-US" sz="4400" b="0" i="0" u="none" strike="noStrike" dirty="0">
                <a:solidFill>
                  <a:schemeClr val="accent4"/>
                </a:solidFill>
                <a:effectLst/>
                <a:latin typeface="Calibri" panose="020F0502020204030204" pitchFamily="34" charset="0"/>
              </a:rPr>
              <a:t>ree </a:t>
            </a:r>
            <a:r>
              <a:rPr lang="en-US" dirty="0">
                <a:solidFill>
                  <a:schemeClr val="accent4"/>
                </a:solidFill>
                <a:latin typeface="Calibri" panose="020F0502020204030204" pitchFamily="34" charset="0"/>
              </a:rPr>
              <a:t>M</a:t>
            </a:r>
            <a:r>
              <a:rPr lang="en-US" sz="4400" b="0" i="0" u="none" strike="noStrike" dirty="0">
                <a:solidFill>
                  <a:schemeClr val="accent4"/>
                </a:solidFill>
                <a:effectLst/>
                <a:latin typeface="Calibri" panose="020F0502020204030204" pitchFamily="34" charset="0"/>
              </a:rPr>
              <a:t>ap and Heat Map</a:t>
            </a:r>
            <a:endParaRPr lang="en-US" dirty="0">
              <a:solidFill>
                <a:schemeClr val="accent4"/>
              </a:solidFill>
            </a:endParaRPr>
          </a:p>
        </p:txBody>
      </p:sp>
      <p:pic>
        <p:nvPicPr>
          <p:cNvPr id="4" name="Picture 3">
            <a:extLst>
              <a:ext uri="{FF2B5EF4-FFF2-40B4-BE49-F238E27FC236}">
                <a16:creationId xmlns:a16="http://schemas.microsoft.com/office/drawing/2014/main" id="{45B0725B-8C2D-D693-ACCF-1E0AB7178240}"/>
              </a:ext>
            </a:extLst>
          </p:cNvPr>
          <p:cNvPicPr>
            <a:picLocks noChangeAspect="1"/>
          </p:cNvPicPr>
          <p:nvPr/>
        </p:nvPicPr>
        <p:blipFill>
          <a:blip r:embed="rId2"/>
          <a:stretch>
            <a:fillRect/>
          </a:stretch>
        </p:blipFill>
        <p:spPr>
          <a:xfrm>
            <a:off x="671689" y="2232025"/>
            <a:ext cx="5424311" cy="3051175"/>
          </a:xfrm>
          <a:prstGeom prst="rect">
            <a:avLst/>
          </a:prstGeom>
        </p:spPr>
      </p:pic>
      <p:pic>
        <p:nvPicPr>
          <p:cNvPr id="6" name="Picture 5">
            <a:extLst>
              <a:ext uri="{FF2B5EF4-FFF2-40B4-BE49-F238E27FC236}">
                <a16:creationId xmlns:a16="http://schemas.microsoft.com/office/drawing/2014/main" id="{BF00AF6D-4BC6-92D4-9322-86A4206BAA1D}"/>
              </a:ext>
            </a:extLst>
          </p:cNvPr>
          <p:cNvPicPr>
            <a:picLocks noChangeAspect="1"/>
          </p:cNvPicPr>
          <p:nvPr/>
        </p:nvPicPr>
        <p:blipFill>
          <a:blip r:embed="rId3"/>
          <a:stretch>
            <a:fillRect/>
          </a:stretch>
        </p:blipFill>
        <p:spPr>
          <a:xfrm>
            <a:off x="6319661" y="2232024"/>
            <a:ext cx="5424311" cy="3051175"/>
          </a:xfrm>
          <a:prstGeom prst="rect">
            <a:avLst/>
          </a:prstGeom>
        </p:spPr>
      </p:pic>
    </p:spTree>
    <p:extLst>
      <p:ext uri="{BB962C8B-B14F-4D97-AF65-F5344CB8AC3E}">
        <p14:creationId xmlns:p14="http://schemas.microsoft.com/office/powerpoint/2010/main" val="132788673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pattFill prst="pct5">
          <a:fgClr>
            <a:srgbClr val="FF0066"/>
          </a:fgClr>
          <a:bgClr>
            <a:schemeClr val="tx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81E5B-CA7F-35AF-BAD4-F49FF966368A}"/>
              </a:ext>
            </a:extLst>
          </p:cNvPr>
          <p:cNvSpPr>
            <a:spLocks noGrp="1"/>
          </p:cNvSpPr>
          <p:nvPr>
            <p:ph type="title"/>
          </p:nvPr>
        </p:nvSpPr>
        <p:spPr>
          <a:xfrm>
            <a:off x="838200" y="365126"/>
            <a:ext cx="10515600" cy="558800"/>
          </a:xfrm>
          <a:solidFill>
            <a:schemeClr val="tx1"/>
          </a:solidFill>
          <a:ln>
            <a:solidFill>
              <a:schemeClr val="bg1"/>
            </a:solidFill>
          </a:ln>
        </p:spPr>
        <p:txBody>
          <a:bodyPr>
            <a:normAutofit fontScale="90000"/>
          </a:bodyPr>
          <a:lstStyle/>
          <a:p>
            <a:r>
              <a:rPr lang="en-US" dirty="0">
                <a:solidFill>
                  <a:schemeClr val="accent4"/>
                </a:solidFill>
                <a:latin typeface="Calibri" panose="020F0502020204030204" pitchFamily="34" charset="0"/>
              </a:rPr>
              <a:t>J</a:t>
            </a:r>
            <a:r>
              <a:rPr lang="en-US" sz="4400" b="0" i="0" u="none" strike="noStrike" dirty="0">
                <a:solidFill>
                  <a:schemeClr val="accent4"/>
                </a:solidFill>
                <a:effectLst/>
                <a:latin typeface="Calibri" panose="020F0502020204030204" pitchFamily="34" charset="0"/>
              </a:rPr>
              <a:t>oining and Blending</a:t>
            </a:r>
            <a:endParaRPr lang="en-US" dirty="0">
              <a:solidFill>
                <a:schemeClr val="accent4"/>
              </a:solidFill>
            </a:endParaRPr>
          </a:p>
        </p:txBody>
      </p:sp>
      <p:pic>
        <p:nvPicPr>
          <p:cNvPr id="5" name="Picture 4">
            <a:extLst>
              <a:ext uri="{FF2B5EF4-FFF2-40B4-BE49-F238E27FC236}">
                <a16:creationId xmlns:a16="http://schemas.microsoft.com/office/drawing/2014/main" id="{55DBA97C-8535-7F3E-8FFE-2F3ED54C5E8D}"/>
              </a:ext>
            </a:extLst>
          </p:cNvPr>
          <p:cNvPicPr>
            <a:picLocks noChangeAspect="1"/>
          </p:cNvPicPr>
          <p:nvPr/>
        </p:nvPicPr>
        <p:blipFill rotWithShape="1">
          <a:blip r:embed="rId2">
            <a:extLst>
              <a:ext uri="{28A0092B-C50C-407E-A947-70E740481C1C}">
                <a14:useLocalDpi xmlns:a14="http://schemas.microsoft.com/office/drawing/2010/main" val="0"/>
              </a:ext>
            </a:extLst>
          </a:blip>
          <a:srcRect r="27543"/>
          <a:stretch/>
        </p:blipFill>
        <p:spPr bwMode="auto">
          <a:xfrm>
            <a:off x="6337677" y="1961515"/>
            <a:ext cx="5016123" cy="3416935"/>
          </a:xfrm>
          <a:prstGeom prst="rect">
            <a:avLst/>
          </a:prstGeom>
          <a:ln>
            <a:noFill/>
          </a:ln>
          <a:extLst>
            <a:ext uri="{53640926-AAD7-44D8-BBD7-CCE9431645EC}">
              <a14:shadowObscured xmlns:a14="http://schemas.microsoft.com/office/drawing/2010/main"/>
            </a:ext>
          </a:extLst>
        </p:spPr>
      </p:pic>
      <p:pic>
        <p:nvPicPr>
          <p:cNvPr id="6" name="Picture 5" descr="Tableau – Data Blending vs Data Joining">
            <a:extLst>
              <a:ext uri="{FF2B5EF4-FFF2-40B4-BE49-F238E27FC236}">
                <a16:creationId xmlns:a16="http://schemas.microsoft.com/office/drawing/2014/main" id="{52437CF0-0C48-904E-43B5-CBFF6DC5ED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7238" y="1118380"/>
            <a:ext cx="2566987" cy="1175808"/>
          </a:xfrm>
          <a:prstGeom prst="rect">
            <a:avLst/>
          </a:prstGeom>
          <a:noFill/>
          <a:ln>
            <a:noFill/>
          </a:ln>
        </p:spPr>
      </p:pic>
      <p:pic>
        <p:nvPicPr>
          <p:cNvPr id="7" name="Picture 6" descr="Tableau – Data Blending vs Data Joining">
            <a:extLst>
              <a:ext uri="{FF2B5EF4-FFF2-40B4-BE49-F238E27FC236}">
                <a16:creationId xmlns:a16="http://schemas.microsoft.com/office/drawing/2014/main" id="{2D0F4548-29B6-F6C9-2A28-E545C646B5C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24781" y="2394608"/>
            <a:ext cx="2877761" cy="1361452"/>
          </a:xfrm>
          <a:prstGeom prst="rect">
            <a:avLst/>
          </a:prstGeom>
          <a:noFill/>
          <a:ln>
            <a:noFill/>
          </a:ln>
        </p:spPr>
      </p:pic>
      <p:pic>
        <p:nvPicPr>
          <p:cNvPr id="8" name="Picture 7" descr="Tableau – Data Blending vs Data Joining">
            <a:extLst>
              <a:ext uri="{FF2B5EF4-FFF2-40B4-BE49-F238E27FC236}">
                <a16:creationId xmlns:a16="http://schemas.microsoft.com/office/drawing/2014/main" id="{3E7DCF16-227A-C021-E329-888BA3D59E1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02491" y="3856480"/>
            <a:ext cx="2621734" cy="1175808"/>
          </a:xfrm>
          <a:prstGeom prst="rect">
            <a:avLst/>
          </a:prstGeom>
          <a:noFill/>
          <a:ln>
            <a:noFill/>
          </a:ln>
        </p:spPr>
      </p:pic>
      <p:pic>
        <p:nvPicPr>
          <p:cNvPr id="9" name="Picture 8" descr="Tableau – Data Blending vs Data Joining">
            <a:extLst>
              <a:ext uri="{FF2B5EF4-FFF2-40B4-BE49-F238E27FC236}">
                <a16:creationId xmlns:a16="http://schemas.microsoft.com/office/drawing/2014/main" id="{925071FF-6AFE-62B0-D957-345EF3A170A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24781" y="5202677"/>
            <a:ext cx="2582485" cy="1391903"/>
          </a:xfrm>
          <a:prstGeom prst="rect">
            <a:avLst/>
          </a:prstGeom>
          <a:noFill/>
          <a:ln>
            <a:noFill/>
          </a:ln>
        </p:spPr>
      </p:pic>
    </p:spTree>
    <p:extLst>
      <p:ext uri="{BB962C8B-B14F-4D97-AF65-F5344CB8AC3E}">
        <p14:creationId xmlns:p14="http://schemas.microsoft.com/office/powerpoint/2010/main" val="267551378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pattFill prst="pct5">
          <a:fgClr>
            <a:srgbClr val="FF0066"/>
          </a:fgClr>
          <a:bgClr>
            <a:schemeClr val="tx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6422B-DA84-F068-F04A-3E050B0A1935}"/>
              </a:ext>
            </a:extLst>
          </p:cNvPr>
          <p:cNvSpPr>
            <a:spLocks noGrp="1"/>
          </p:cNvSpPr>
          <p:nvPr>
            <p:ph type="title"/>
          </p:nvPr>
        </p:nvSpPr>
        <p:spPr>
          <a:xfrm>
            <a:off x="838200" y="365126"/>
            <a:ext cx="10515600" cy="730250"/>
          </a:xfrm>
          <a:solidFill>
            <a:schemeClr val="tx1"/>
          </a:solidFill>
          <a:ln>
            <a:solidFill>
              <a:schemeClr val="bg1"/>
            </a:solidFill>
          </a:ln>
        </p:spPr>
        <p:txBody>
          <a:bodyPr/>
          <a:lstStyle/>
          <a:p>
            <a:r>
              <a:rPr lang="en-US" sz="4400" b="0" i="0" u="none" strike="noStrike" dirty="0">
                <a:solidFill>
                  <a:schemeClr val="accent4"/>
                </a:solidFill>
                <a:effectLst/>
                <a:latin typeface="Calibri" panose="020F0502020204030204" pitchFamily="34" charset="0"/>
              </a:rPr>
              <a:t>Dashboard and Story Point</a:t>
            </a:r>
            <a:endParaRPr lang="en-US" dirty="0">
              <a:solidFill>
                <a:schemeClr val="accent4"/>
              </a:solidFill>
            </a:endParaRPr>
          </a:p>
        </p:txBody>
      </p:sp>
      <p:pic>
        <p:nvPicPr>
          <p:cNvPr id="6" name="Picture 5">
            <a:extLst>
              <a:ext uri="{FF2B5EF4-FFF2-40B4-BE49-F238E27FC236}">
                <a16:creationId xmlns:a16="http://schemas.microsoft.com/office/drawing/2014/main" id="{B2FBBFD8-4721-7C8D-31C2-389537445410}"/>
              </a:ext>
            </a:extLst>
          </p:cNvPr>
          <p:cNvPicPr>
            <a:picLocks noChangeAspect="1"/>
          </p:cNvPicPr>
          <p:nvPr/>
        </p:nvPicPr>
        <p:blipFill rotWithShape="1">
          <a:blip r:embed="rId2"/>
          <a:srcRect l="30235" t="17917" r="31328" b="17778"/>
          <a:stretch/>
        </p:blipFill>
        <p:spPr>
          <a:xfrm>
            <a:off x="838200" y="1447800"/>
            <a:ext cx="4686301" cy="4410076"/>
          </a:xfrm>
          <a:prstGeom prst="rect">
            <a:avLst/>
          </a:prstGeom>
        </p:spPr>
      </p:pic>
      <p:pic>
        <p:nvPicPr>
          <p:cNvPr id="8" name="Picture 7">
            <a:extLst>
              <a:ext uri="{FF2B5EF4-FFF2-40B4-BE49-F238E27FC236}">
                <a16:creationId xmlns:a16="http://schemas.microsoft.com/office/drawing/2014/main" id="{52534449-F460-81F0-D3A3-3A7CA5637309}"/>
              </a:ext>
            </a:extLst>
          </p:cNvPr>
          <p:cNvPicPr>
            <a:picLocks noChangeAspect="1"/>
          </p:cNvPicPr>
          <p:nvPr/>
        </p:nvPicPr>
        <p:blipFill rotWithShape="1">
          <a:blip r:embed="rId3"/>
          <a:srcRect l="26273" t="18828" r="30788" b="4982"/>
          <a:stretch/>
        </p:blipFill>
        <p:spPr>
          <a:xfrm>
            <a:off x="6486525" y="1447800"/>
            <a:ext cx="4981575" cy="4972051"/>
          </a:xfrm>
          <a:prstGeom prst="rect">
            <a:avLst/>
          </a:prstGeom>
        </p:spPr>
      </p:pic>
    </p:spTree>
    <p:extLst>
      <p:ext uri="{BB962C8B-B14F-4D97-AF65-F5344CB8AC3E}">
        <p14:creationId xmlns:p14="http://schemas.microsoft.com/office/powerpoint/2010/main" val="2335453842"/>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pattFill prst="pct5">
          <a:fgClr>
            <a:srgbClr val="FF0066"/>
          </a:fgClr>
          <a:bgClr>
            <a:schemeClr val="tx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9C80C-047C-7535-65CA-D00078ECCDBC}"/>
              </a:ext>
            </a:extLst>
          </p:cNvPr>
          <p:cNvSpPr>
            <a:spLocks noGrp="1"/>
          </p:cNvSpPr>
          <p:nvPr>
            <p:ph type="title"/>
          </p:nvPr>
        </p:nvSpPr>
        <p:spPr>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a:normAutofit/>
          </a:bodyPr>
          <a:lstStyle/>
          <a:p>
            <a:r>
              <a:rPr lang="en-IN" b="1" dirty="0">
                <a:solidFill>
                  <a:schemeClr val="accent4"/>
                </a:solidFill>
                <a:effectLst/>
                <a:latin typeface="Arial Black" panose="020B0A04020102020204" pitchFamily="34" charset="0"/>
                <a:ea typeface="Times New Roman" panose="02020603050405020304" pitchFamily="18" charset="0"/>
                <a:cs typeface="Calibri" panose="020F0502020204030204" pitchFamily="34" charset="0"/>
              </a:rPr>
              <a:t>Black Box Testing</a:t>
            </a:r>
            <a:endParaRPr lang="en-US" dirty="0">
              <a:solidFill>
                <a:schemeClr val="accent4"/>
              </a:solidFill>
              <a:latin typeface="Arial Black" panose="020B0A04020102020204" pitchFamily="34" charset="0"/>
            </a:endParaRPr>
          </a:p>
        </p:txBody>
      </p:sp>
      <p:pic>
        <p:nvPicPr>
          <p:cNvPr id="3" name="Picture 2">
            <a:extLst>
              <a:ext uri="{FF2B5EF4-FFF2-40B4-BE49-F238E27FC236}">
                <a16:creationId xmlns:a16="http://schemas.microsoft.com/office/drawing/2014/main" id="{CC267A99-04D5-3B65-5339-3E8CD4C756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2519" y="400941"/>
            <a:ext cx="4261281" cy="1253930"/>
          </a:xfrm>
          <a:prstGeom prst="rect">
            <a:avLst/>
          </a:prstGeom>
          <a:effectLst>
            <a:glow rad="127000">
              <a:schemeClr val="bg1"/>
            </a:glow>
          </a:effectLst>
        </p:spPr>
      </p:pic>
      <p:sp>
        <p:nvSpPr>
          <p:cNvPr id="5" name="TextBox 4">
            <a:extLst>
              <a:ext uri="{FF2B5EF4-FFF2-40B4-BE49-F238E27FC236}">
                <a16:creationId xmlns:a16="http://schemas.microsoft.com/office/drawing/2014/main" id="{FCDFFB12-F350-0F39-5C26-D4E77D7EF929}"/>
              </a:ext>
            </a:extLst>
          </p:cNvPr>
          <p:cNvSpPr txBox="1"/>
          <p:nvPr/>
        </p:nvSpPr>
        <p:spPr>
          <a:xfrm>
            <a:off x="838200" y="1839449"/>
            <a:ext cx="10515600" cy="4167551"/>
          </a:xfrm>
          <a:prstGeom prst="rect">
            <a:avLst/>
          </a:prstGeom>
          <a:ln>
            <a:solidFill>
              <a:srgbClr val="99FF66"/>
            </a:solidFill>
          </a:ln>
        </p:spPr>
        <p:style>
          <a:lnRef idx="2">
            <a:schemeClr val="dk1"/>
          </a:lnRef>
          <a:fillRef idx="1">
            <a:schemeClr val="lt1"/>
          </a:fillRef>
          <a:effectRef idx="0">
            <a:schemeClr val="dk1"/>
          </a:effectRef>
          <a:fontRef idx="minor">
            <a:schemeClr val="dk1"/>
          </a:fontRef>
        </p:style>
        <p:txBody>
          <a:bodyPr wrap="square">
            <a:spAutoFit/>
          </a:bodyPr>
          <a:lstStyle/>
          <a:p>
            <a:pPr marL="0" marR="0">
              <a:lnSpc>
                <a:spcPts val="3000"/>
              </a:lnSpc>
              <a:spcBef>
                <a:spcPts val="0"/>
              </a:spcBef>
              <a:spcAft>
                <a:spcPts val="600"/>
              </a:spcAft>
            </a:pPr>
            <a:r>
              <a:rPr lang="en-IN" sz="16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Black Box Testing is a software testing method in which the functionalities of software applications are tested without having knowledge of internal code structure, implementation details and internal paths. Black Box Testing mainly focuses on input and output of software applications and it is entirely based on software requirements and specifications. It is also known as Behavioural Testing.</a:t>
            </a:r>
            <a:r>
              <a:rPr lang="en-IN" sz="1600" b="1" dirty="0">
                <a:solidFill>
                  <a:srgbClr val="222222"/>
                </a:solidFill>
                <a:effectLst/>
                <a:latin typeface="Calibri" panose="020F0502020204030204" pitchFamily="34" charset="0"/>
                <a:ea typeface="Times New Roman" panose="02020603050405020304" pitchFamily="18" charset="0"/>
              </a:rPr>
              <a:t> </a:t>
            </a:r>
          </a:p>
          <a:p>
            <a:pPr marL="0" marR="0">
              <a:lnSpc>
                <a:spcPts val="3000"/>
              </a:lnSpc>
              <a:spcBef>
                <a:spcPts val="0"/>
              </a:spcBef>
              <a:spcAft>
                <a:spcPts val="600"/>
              </a:spcAft>
            </a:pPr>
            <a:r>
              <a:rPr lang="en-IN" sz="1600" b="1" dirty="0">
                <a:solidFill>
                  <a:srgbClr val="222222"/>
                </a:solidFill>
                <a:effectLst/>
                <a:latin typeface="Calibri" panose="020F0502020204030204" pitchFamily="34" charset="0"/>
                <a:ea typeface="Times New Roman" panose="02020603050405020304" pitchFamily="18" charset="0"/>
              </a:rPr>
              <a:t>Types of Black Box Testing</a:t>
            </a:r>
            <a:endParaRPr lang="en-US" sz="1600" b="1" dirty="0">
              <a:effectLst/>
              <a:latin typeface="Times New Roman" panose="02020603050405020304" pitchFamily="18" charset="0"/>
              <a:ea typeface="Times New Roman" panose="02020603050405020304" pitchFamily="18" charset="0"/>
            </a:endParaRPr>
          </a:p>
          <a:p>
            <a:pPr marL="0" marR="0">
              <a:spcBef>
                <a:spcPts val="0"/>
              </a:spcBef>
            </a:pPr>
            <a:r>
              <a:rPr lang="en-IN" sz="1600" dirty="0">
                <a:solidFill>
                  <a:srgbClr val="222222"/>
                </a:solidFill>
                <a:effectLst/>
                <a:latin typeface="Calibri" panose="020F0502020204030204" pitchFamily="34" charset="0"/>
                <a:ea typeface="Times New Roman" panose="02020603050405020304" pitchFamily="18" charset="0"/>
              </a:rPr>
              <a:t>There are many types of Black Box Testing but the following are the prominent ones –</a:t>
            </a:r>
            <a:endParaRPr lang="en-US" sz="1600" dirty="0">
              <a:effectLst/>
              <a:latin typeface="Times New Roman" panose="02020603050405020304" pitchFamily="18" charset="0"/>
              <a:ea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IN" sz="1600" b="1" dirty="0">
                <a:solidFill>
                  <a:srgbClr val="222222"/>
                </a:solidFill>
                <a:effectLst/>
                <a:latin typeface="Calibri" panose="020F0502020204030204" pitchFamily="34" charset="0"/>
                <a:ea typeface="Calibri" panose="020F0502020204030204" pitchFamily="34" charset="0"/>
                <a:cs typeface="Times New Roman" panose="02020603050405020304" pitchFamily="18" charset="0"/>
              </a:rPr>
              <a:t>Functional testing</a:t>
            </a:r>
            <a:r>
              <a:rPr lang="en-IN" sz="1600"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 – This black box testing type is related to the functional requirements of a system; it is done by software testers.</a:t>
            </a:r>
            <a:endParaRPr lang="en-US" sz="1600" dirty="0">
              <a:solidFill>
                <a:srgbClr val="222222"/>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IN" sz="1600" b="1" dirty="0">
                <a:solidFill>
                  <a:srgbClr val="222222"/>
                </a:solidFill>
                <a:effectLst/>
                <a:latin typeface="Calibri" panose="020F0502020204030204" pitchFamily="34" charset="0"/>
                <a:ea typeface="Calibri" panose="020F0502020204030204" pitchFamily="34" charset="0"/>
                <a:cs typeface="Times New Roman" panose="02020603050405020304" pitchFamily="18" charset="0"/>
              </a:rPr>
              <a:t>Non-functional testing </a:t>
            </a:r>
            <a:r>
              <a:rPr lang="en-IN" sz="1600"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 This type of black box testing is not related to testing of specific functionality, but non-functional requirements such as performance, scalability, usability.</a:t>
            </a:r>
            <a:endParaRPr lang="en-US" sz="1600" dirty="0">
              <a:solidFill>
                <a:srgbClr val="222222"/>
              </a:solidFill>
              <a:effectLst/>
              <a:latin typeface="Calibri" panose="020F0502020204030204" pitchFamily="34" charset="0"/>
              <a:ea typeface="Calibri" panose="020F0502020204030204" pitchFamily="34" charset="0"/>
              <a:cs typeface="Times New Roman" panose="02020603050405020304" pitchFamily="18" charset="0"/>
            </a:endParaRPr>
          </a:p>
          <a:p>
            <a:r>
              <a:rPr lang="en-IN" sz="1600" b="1" dirty="0">
                <a:solidFill>
                  <a:srgbClr val="222222"/>
                </a:solidFill>
                <a:effectLst/>
                <a:latin typeface="Calibri" panose="020F0502020204030204" pitchFamily="34" charset="0"/>
                <a:ea typeface="Calibri" panose="020F0502020204030204" pitchFamily="34" charset="0"/>
              </a:rPr>
              <a:t>Regression testing </a:t>
            </a:r>
            <a:r>
              <a:rPr lang="en-IN" sz="1600" dirty="0">
                <a:solidFill>
                  <a:srgbClr val="222222"/>
                </a:solidFill>
                <a:effectLst/>
                <a:latin typeface="Calibri" panose="020F0502020204030204" pitchFamily="34" charset="0"/>
                <a:ea typeface="Calibri" panose="020F0502020204030204" pitchFamily="34" charset="0"/>
              </a:rPr>
              <a:t>– Regression testing is done after code fixes, upgrades or any other system maintenance to check the new code has not affected the existing code.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36985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rgbClr val="FF3399"/>
          </a:fgClr>
          <a:bgClr>
            <a:schemeClr val="tx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5912C-093A-E0BF-CB5E-9ECCE12432FD}"/>
              </a:ext>
            </a:extLst>
          </p:cNvPr>
          <p:cNvSpPr>
            <a:spLocks noGrp="1"/>
          </p:cNvSpPr>
          <p:nvPr>
            <p:ph type="ctrTitle"/>
          </p:nvPr>
        </p:nvSpPr>
        <p:spPr>
          <a:xfrm>
            <a:off x="798990" y="350004"/>
            <a:ext cx="10502284" cy="1336751"/>
          </a:xfrm>
          <a:ln>
            <a:solidFill>
              <a:schemeClr val="bg1"/>
            </a:solidFill>
          </a:ln>
        </p:spPr>
        <p:style>
          <a:lnRef idx="0">
            <a:scrgbClr r="0" g="0" b="0"/>
          </a:lnRef>
          <a:fillRef idx="1001">
            <a:schemeClr val="dk1"/>
          </a:fillRef>
          <a:effectRef idx="0">
            <a:scrgbClr r="0" g="0" b="0"/>
          </a:effectRef>
          <a:fontRef idx="major"/>
        </p:style>
        <p:txBody>
          <a:bodyPr>
            <a:normAutofit fontScale="90000"/>
          </a:bodyPr>
          <a:lstStyle/>
          <a:p>
            <a:pPr algn="l"/>
            <a:r>
              <a:rPr lang="en-US" sz="4800" dirty="0">
                <a:solidFill>
                  <a:schemeClr val="accent4"/>
                </a:solidFill>
                <a:latin typeface="Arial Black" panose="020B0A04020102020204" pitchFamily="34" charset="0"/>
              </a:rPr>
              <a:t>Introduction about the PROJECT</a:t>
            </a:r>
          </a:p>
        </p:txBody>
      </p:sp>
      <p:sp>
        <p:nvSpPr>
          <p:cNvPr id="3" name="Subtitle 2">
            <a:extLst>
              <a:ext uri="{FF2B5EF4-FFF2-40B4-BE49-F238E27FC236}">
                <a16:creationId xmlns:a16="http://schemas.microsoft.com/office/drawing/2014/main" id="{1D8EDC10-CD4B-42D1-9B90-776F56BFF5EE}"/>
              </a:ext>
            </a:extLst>
          </p:cNvPr>
          <p:cNvSpPr>
            <a:spLocks noGrp="1"/>
          </p:cNvSpPr>
          <p:nvPr>
            <p:ph type="subTitle" idx="1"/>
          </p:nvPr>
        </p:nvSpPr>
        <p:spPr>
          <a:xfrm>
            <a:off x="798990" y="2308195"/>
            <a:ext cx="10502284" cy="3082956"/>
          </a:xfrm>
          <a:ln>
            <a:solidFill>
              <a:srgbClr val="99FF66"/>
            </a:solidFill>
          </a:ln>
        </p:spPr>
        <p:style>
          <a:lnRef idx="2">
            <a:schemeClr val="dk1"/>
          </a:lnRef>
          <a:fillRef idx="1">
            <a:schemeClr val="lt1"/>
          </a:fillRef>
          <a:effectRef idx="0">
            <a:schemeClr val="dk1"/>
          </a:effectRef>
          <a:fontRef idx="minor">
            <a:schemeClr val="dk1"/>
          </a:fontRef>
        </p:style>
        <p:txBody>
          <a:bodyPr/>
          <a:lstStyle/>
          <a:p>
            <a:pPr algn="l"/>
            <a:r>
              <a:rPr lang="en-US" dirty="0"/>
              <a:t>S</a:t>
            </a:r>
            <a:r>
              <a:rPr lang="en-US" dirty="0">
                <a:effectLst/>
                <a:latin typeface="Arimo"/>
              </a:rPr>
              <a:t>uperstores industry comprises of companies that operate by having large size spaces which store and supply large amounts of goods. The superstore industry is comprised of extensive stores that sell a typical product line of grocery items and merchandise products, such as food, pharmaceuticals, apparel, games and toys, hobby items, furniture and appliances. The analysis of such industry is of great importance as it gives insights for the sales and profits of various products. Our analysis is based on a superstore dataset for US country where the products are ordered between 2016 and 2019.</a:t>
            </a:r>
            <a:endParaRPr lang="en-US" dirty="0"/>
          </a:p>
          <a:p>
            <a:pPr algn="l"/>
            <a:endParaRPr lang="en-US" dirty="0"/>
          </a:p>
        </p:txBody>
      </p:sp>
    </p:spTree>
    <p:extLst>
      <p:ext uri="{BB962C8B-B14F-4D97-AF65-F5344CB8AC3E}">
        <p14:creationId xmlns:p14="http://schemas.microsoft.com/office/powerpoint/2010/main" val="3529020864"/>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pattFill prst="pct5">
          <a:fgClr>
            <a:srgbClr val="FF0066"/>
          </a:fgClr>
          <a:bgClr>
            <a:schemeClr val="tx1"/>
          </a:bgClr>
        </a:patt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AD2542-9E6F-5FFE-77FB-043D00CEEBEB}"/>
              </a:ext>
            </a:extLst>
          </p:cNvPr>
          <p:cNvSpPr txBox="1"/>
          <p:nvPr/>
        </p:nvSpPr>
        <p:spPr>
          <a:xfrm>
            <a:off x="871491" y="758660"/>
            <a:ext cx="10449017" cy="4277966"/>
          </a:xfrm>
          <a:prstGeom prst="rect">
            <a:avLst/>
          </a:prstGeom>
          <a:ln>
            <a:solidFill>
              <a:srgbClr val="99FF66"/>
            </a:solidFill>
          </a:ln>
        </p:spPr>
        <p:style>
          <a:lnRef idx="2">
            <a:schemeClr val="dk1"/>
          </a:lnRef>
          <a:fillRef idx="1">
            <a:schemeClr val="lt1"/>
          </a:fillRef>
          <a:effectRef idx="0">
            <a:schemeClr val="dk1"/>
          </a:effectRef>
          <a:fontRef idx="minor">
            <a:schemeClr val="dk1"/>
          </a:fontRef>
        </p:style>
        <p:txBody>
          <a:bodyPr wrap="square">
            <a:spAutoFit/>
          </a:bodyPr>
          <a:lstStyle/>
          <a:p>
            <a:pPr marL="0" marR="0">
              <a:lnSpc>
                <a:spcPts val="3000"/>
              </a:lnSpc>
              <a:spcBef>
                <a:spcPts val="0"/>
              </a:spcBef>
              <a:spcAft>
                <a:spcPts val="600"/>
              </a:spcAft>
            </a:pPr>
            <a:r>
              <a:rPr lang="en-IN" sz="1600" b="1" dirty="0">
                <a:solidFill>
                  <a:srgbClr val="222222"/>
                </a:solidFill>
                <a:effectLst/>
                <a:latin typeface="Calibri" panose="020F0502020204030204" pitchFamily="34" charset="0"/>
                <a:ea typeface="Times New Roman" panose="02020603050405020304" pitchFamily="18" charset="0"/>
              </a:rPr>
              <a:t>Tools used for Black Box Testing:</a:t>
            </a:r>
            <a:endParaRPr lang="en-US" sz="1600" b="1" dirty="0">
              <a:effectLst/>
              <a:latin typeface="Times New Roman" panose="02020603050405020304" pitchFamily="18" charset="0"/>
              <a:ea typeface="Times New Roman" panose="02020603050405020304" pitchFamily="18" charset="0"/>
            </a:endParaRPr>
          </a:p>
          <a:p>
            <a:pPr marL="0" marR="0">
              <a:spcBef>
                <a:spcPts val="0"/>
              </a:spcBef>
            </a:pPr>
            <a:r>
              <a:rPr lang="en-IN" sz="1600" dirty="0">
                <a:solidFill>
                  <a:srgbClr val="222222"/>
                </a:solidFill>
                <a:effectLst/>
                <a:latin typeface="Calibri" panose="020F0502020204030204" pitchFamily="34" charset="0"/>
                <a:ea typeface="Times New Roman" panose="02020603050405020304" pitchFamily="18" charset="0"/>
              </a:rPr>
              <a:t>Tools used for Black box testing largely depends on the type of black box testing you are doing.</a:t>
            </a:r>
            <a:endParaRPr lang="en-US" sz="1600" dirty="0">
              <a:effectLst/>
              <a:latin typeface="Times New Roman" panose="02020603050405020304" pitchFamily="18" charset="0"/>
              <a:ea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IN" sz="1600"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For Functional/ Regression Tests you can use – QTP, Selenium</a:t>
            </a:r>
            <a:r>
              <a:rPr lang="en-IN" sz="16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rPr>
              <a:t> </a:t>
            </a:r>
            <a:endParaRPr lang="en-US" sz="1600" dirty="0">
              <a:solidFill>
                <a:srgbClr val="222222"/>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IN" sz="1600"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For Non-Functional Tests, you can use – LoadRunner, JMeter</a:t>
            </a:r>
            <a:endParaRPr lang="en-US" sz="1600" dirty="0">
              <a:solidFill>
                <a:srgbClr val="222222"/>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ts val="3000"/>
              </a:lnSpc>
              <a:spcBef>
                <a:spcPts val="0"/>
              </a:spcBef>
              <a:spcAft>
                <a:spcPts val="600"/>
              </a:spcAft>
            </a:pPr>
            <a:r>
              <a:rPr lang="en-IN" sz="1600" b="1" dirty="0">
                <a:solidFill>
                  <a:srgbClr val="222222"/>
                </a:solidFill>
                <a:effectLst/>
                <a:latin typeface="Calibri" panose="020F0502020204030204" pitchFamily="34" charset="0"/>
                <a:ea typeface="Times New Roman" panose="02020603050405020304" pitchFamily="18" charset="0"/>
              </a:rPr>
              <a:t>Black Box Testing Techniques</a:t>
            </a:r>
            <a:endParaRPr lang="en-US" sz="1600" b="1" dirty="0">
              <a:effectLst/>
              <a:latin typeface="Times New Roman" panose="02020603050405020304" pitchFamily="18" charset="0"/>
              <a:ea typeface="Times New Roman" panose="02020603050405020304" pitchFamily="18" charset="0"/>
            </a:endParaRPr>
          </a:p>
          <a:p>
            <a:pPr marL="0" marR="0">
              <a:spcBef>
                <a:spcPts val="0"/>
              </a:spcBef>
            </a:pPr>
            <a:r>
              <a:rPr lang="en-IN" sz="1600" dirty="0">
                <a:solidFill>
                  <a:srgbClr val="222222"/>
                </a:solidFill>
                <a:effectLst/>
                <a:latin typeface="Calibri" panose="020F0502020204030204" pitchFamily="34" charset="0"/>
                <a:ea typeface="Times New Roman" panose="02020603050405020304" pitchFamily="18" charset="0"/>
              </a:rPr>
              <a:t>Following are the prominent Test Strategy amongst the many used in Black box Testing</a:t>
            </a:r>
            <a:endParaRPr lang="en-US" sz="1600" dirty="0">
              <a:effectLst/>
              <a:latin typeface="Times New Roman" panose="02020603050405020304" pitchFamily="18" charset="0"/>
              <a:ea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IN" sz="1600" b="1" dirty="0">
                <a:solidFill>
                  <a:srgbClr val="222222"/>
                </a:solidFill>
                <a:effectLst/>
                <a:latin typeface="Calibri" panose="020F0502020204030204" pitchFamily="34" charset="0"/>
                <a:ea typeface="Calibri" panose="020F0502020204030204" pitchFamily="34" charset="0"/>
                <a:cs typeface="Times New Roman" panose="02020603050405020304" pitchFamily="18" charset="0"/>
              </a:rPr>
              <a:t>Equivalence Class Testing:</a:t>
            </a:r>
            <a:r>
              <a:rPr lang="en-IN" sz="1600"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 It is used to minimize the number of possible test cases to an optimum level while maintains reasonable test coverage.</a:t>
            </a:r>
            <a:endParaRPr lang="en-US" sz="1600" dirty="0">
              <a:solidFill>
                <a:srgbClr val="222222"/>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IN" sz="1600" b="1" dirty="0">
                <a:solidFill>
                  <a:srgbClr val="222222"/>
                </a:solidFill>
                <a:effectLst/>
                <a:latin typeface="Calibri" panose="020F0502020204030204" pitchFamily="34" charset="0"/>
                <a:ea typeface="Calibri" panose="020F0502020204030204" pitchFamily="34" charset="0"/>
                <a:cs typeface="Times New Roman" panose="02020603050405020304" pitchFamily="18" charset="0"/>
              </a:rPr>
              <a:t>Boundary Value Testing:</a:t>
            </a:r>
            <a:r>
              <a:rPr lang="en-IN" sz="1600"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 Boundary value testing is focused on the values at boundaries. This technique determines whether a certain range of values are acceptable by the system or not. It is very useful in reducing the number of test cases. It is most suitable for the systems where an input is within certain ranges.</a:t>
            </a:r>
            <a:endParaRPr lang="en-US" sz="1600" dirty="0">
              <a:solidFill>
                <a:srgbClr val="222222"/>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1600" b="1" dirty="0">
                <a:solidFill>
                  <a:srgbClr val="222222"/>
                </a:solidFill>
                <a:effectLst/>
                <a:latin typeface="Calibri" panose="020F0502020204030204" pitchFamily="34" charset="0"/>
                <a:ea typeface="Calibri" panose="020F0502020204030204" pitchFamily="34" charset="0"/>
                <a:cs typeface="Times New Roman" panose="02020603050405020304" pitchFamily="18" charset="0"/>
              </a:rPr>
              <a:t>Decision Table Testing</a:t>
            </a:r>
            <a:r>
              <a:rPr lang="en-IN" sz="1600"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 A decision table puts causes and their effects in a matrix. There is a unique combination in each column.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69353152"/>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pattFill prst="pct90">
          <a:fgClr>
            <a:schemeClr val="tx1"/>
          </a:fgClr>
          <a:bgClr>
            <a:srgbClr val="FF0066"/>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3EB77-FFEA-DEA1-7DDE-D281B6102C21}"/>
              </a:ext>
            </a:extLst>
          </p:cNvPr>
          <p:cNvSpPr>
            <a:spLocks noGrp="1"/>
          </p:cNvSpPr>
          <p:nvPr>
            <p:ph type="title"/>
          </p:nvPr>
        </p:nvSpPr>
        <p:spPr>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a:normAutofit/>
          </a:bodyPr>
          <a:lstStyle/>
          <a:p>
            <a:r>
              <a:rPr lang="en-IN" dirty="0">
                <a:solidFill>
                  <a:schemeClr val="accent4"/>
                </a:solidFill>
                <a:effectLst/>
                <a:latin typeface="Arial Black" panose="020B0A04020102020204" pitchFamily="34" charset="0"/>
                <a:ea typeface="Calibri" panose="020F0502020204030204" pitchFamily="34" charset="0"/>
                <a:cs typeface="Times New Roman" panose="02020603050405020304" pitchFamily="18" charset="0"/>
              </a:rPr>
              <a:t>Future Scope</a:t>
            </a:r>
            <a:endParaRPr lang="en-US" dirty="0">
              <a:solidFill>
                <a:schemeClr val="accent4"/>
              </a:solidFill>
              <a:latin typeface="Arial Black" panose="020B0A04020102020204" pitchFamily="34" charset="0"/>
            </a:endParaRPr>
          </a:p>
        </p:txBody>
      </p:sp>
      <p:sp>
        <p:nvSpPr>
          <p:cNvPr id="4" name="TextBox 3">
            <a:extLst>
              <a:ext uri="{FF2B5EF4-FFF2-40B4-BE49-F238E27FC236}">
                <a16:creationId xmlns:a16="http://schemas.microsoft.com/office/drawing/2014/main" id="{81D84762-4584-34A6-3B09-48457E33F8D3}"/>
              </a:ext>
            </a:extLst>
          </p:cNvPr>
          <p:cNvSpPr txBox="1"/>
          <p:nvPr/>
        </p:nvSpPr>
        <p:spPr>
          <a:xfrm>
            <a:off x="838199" y="2415557"/>
            <a:ext cx="10515599" cy="1200329"/>
          </a:xfrm>
          <a:prstGeom prst="rect">
            <a:avLst/>
          </a:prstGeom>
          <a:ln>
            <a:solidFill>
              <a:srgbClr val="99FF66"/>
            </a:solidFill>
          </a:ln>
        </p:spPr>
        <p:style>
          <a:lnRef idx="2">
            <a:schemeClr val="dk1"/>
          </a:lnRef>
          <a:fillRef idx="1">
            <a:schemeClr val="lt1"/>
          </a:fillRef>
          <a:effectRef idx="0">
            <a:schemeClr val="dk1"/>
          </a:effectRef>
          <a:fontRef idx="minor">
            <a:schemeClr val="dk1"/>
          </a:fontRef>
        </p:style>
        <p:txBody>
          <a:bodyPr wrap="square">
            <a:spAutoFit/>
          </a:bodyPr>
          <a:lstStyle/>
          <a:p>
            <a:r>
              <a:rPr lang="en-IN" sz="1800" dirty="0">
                <a:solidFill>
                  <a:srgbClr val="222222"/>
                </a:solidFill>
                <a:effectLst/>
                <a:highlight>
                  <a:srgbClr val="FFFFFF"/>
                </a:highlight>
                <a:latin typeface="Calibri" panose="020F0502020204030204" pitchFamily="34" charset="0"/>
                <a:ea typeface="Calibri" panose="020F0502020204030204" pitchFamily="34" charset="0"/>
                <a:cs typeface="Times New Roman" panose="02020603050405020304" pitchFamily="18" charset="0"/>
              </a:rPr>
              <a:t>The future scope for our project is to analyse big data around the world and representing it in simpler form and forecasting so that the company, organization and individual can take best decision in their Interest. Our project can radically change the present business situation by capturing a large volume of data, expand business model, energize the imaginative procedures and overall growth and development of a company</a:t>
            </a:r>
            <a:r>
              <a:rPr lang="en-IN" sz="1800" dirty="0">
                <a:solidFill>
                  <a:srgbClr val="3B3E4D"/>
                </a:solidFill>
                <a:effectLst/>
                <a:highlight>
                  <a:srgbClr val="FFFFFF"/>
                </a:highlight>
                <a:latin typeface="Calibri" panose="020F0502020204030204" pitchFamily="34" charset="0"/>
                <a:ea typeface="Calibri" panose="020F0502020204030204" pitchFamily="34" charset="0"/>
                <a:cs typeface="Times New Roman" panose="02020603050405020304" pitchFamily="18" charset="0"/>
              </a:rPr>
              <a:t>.</a:t>
            </a:r>
            <a:endParaRPr lang="en-US" dirty="0"/>
          </a:p>
        </p:txBody>
      </p:sp>
      <p:pic>
        <p:nvPicPr>
          <p:cNvPr id="6" name="Picture 5">
            <a:extLst>
              <a:ext uri="{FF2B5EF4-FFF2-40B4-BE49-F238E27FC236}">
                <a16:creationId xmlns:a16="http://schemas.microsoft.com/office/drawing/2014/main" id="{2B93012C-8A87-4C2D-3EC4-F64FA528EF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7897" y="60766"/>
            <a:ext cx="2165071" cy="2522635"/>
          </a:xfrm>
          <a:prstGeom prst="rect">
            <a:avLst/>
          </a:prstGeom>
        </p:spPr>
      </p:pic>
    </p:spTree>
    <p:extLst>
      <p:ext uri="{BB962C8B-B14F-4D97-AF65-F5344CB8AC3E}">
        <p14:creationId xmlns:p14="http://schemas.microsoft.com/office/powerpoint/2010/main" val="12265844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pattFill prst="pct90">
          <a:fgClr>
            <a:schemeClr val="tx1"/>
          </a:fgClr>
          <a:bgClr>
            <a:srgbClr val="FF0066"/>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EC8E5-135C-AA44-C54A-55634D8585B5}"/>
              </a:ext>
            </a:extLst>
          </p:cNvPr>
          <p:cNvSpPr>
            <a:spLocks noGrp="1"/>
          </p:cNvSpPr>
          <p:nvPr>
            <p:ph type="title"/>
          </p:nvPr>
        </p:nvSpPr>
        <p:spPr>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a:normAutofit/>
          </a:bodyPr>
          <a:lstStyle/>
          <a:p>
            <a:r>
              <a:rPr kumimoji="0" lang="en-US" altLang="en-US" b="0" i="0" u="none" strike="noStrike" cap="none" normalizeH="0" baseline="0" dirty="0">
                <a:ln>
                  <a:noFill/>
                </a:ln>
                <a:solidFill>
                  <a:schemeClr val="accent4"/>
                </a:solidFill>
                <a:effectLst/>
                <a:latin typeface="Arial Black" panose="020B0A04020102020204" pitchFamily="34" charset="0"/>
                <a:ea typeface="Calibri" panose="020F0502020204030204" pitchFamily="34" charset="0"/>
                <a:cs typeface="Times New Roman" panose="02020603050405020304" pitchFamily="18" charset="0"/>
              </a:rPr>
              <a:t>Bibliography/ References</a:t>
            </a:r>
            <a:endParaRPr lang="en-US" dirty="0">
              <a:solidFill>
                <a:schemeClr val="accent4"/>
              </a:solidFill>
            </a:endParaRPr>
          </a:p>
        </p:txBody>
      </p:sp>
      <p:sp>
        <p:nvSpPr>
          <p:cNvPr id="10" name="TextBox 9">
            <a:extLst>
              <a:ext uri="{FF2B5EF4-FFF2-40B4-BE49-F238E27FC236}">
                <a16:creationId xmlns:a16="http://schemas.microsoft.com/office/drawing/2014/main" id="{7CB1E4DD-360E-0575-6F55-1922E5C4ABD2}"/>
              </a:ext>
            </a:extLst>
          </p:cNvPr>
          <p:cNvSpPr txBox="1"/>
          <p:nvPr/>
        </p:nvSpPr>
        <p:spPr>
          <a:xfrm>
            <a:off x="838199" y="2444435"/>
            <a:ext cx="10515599" cy="1969129"/>
          </a:xfrm>
          <a:prstGeom prst="rect">
            <a:avLst/>
          </a:prstGeom>
          <a:solidFill>
            <a:srgbClr val="002060"/>
          </a:solidFill>
          <a:ln>
            <a:solidFill>
              <a:srgbClr val="99FF66"/>
            </a:solidFill>
          </a:ln>
        </p:spPr>
        <p:style>
          <a:lnRef idx="2">
            <a:schemeClr val="dk1"/>
          </a:lnRef>
          <a:fillRef idx="1">
            <a:schemeClr val="lt1"/>
          </a:fillRef>
          <a:effectRef idx="0">
            <a:schemeClr val="dk1"/>
          </a:effectRef>
          <a:fontRef idx="minor">
            <a:schemeClr val="dk1"/>
          </a:fontRef>
        </p:style>
        <p:txBody>
          <a:bodyPr wrap="square">
            <a:spAutoFit/>
          </a:bodyPr>
          <a:lstStyle/>
          <a:p>
            <a:pPr marL="0" marR="0">
              <a:lnSpc>
                <a:spcPct val="107000"/>
              </a:lnSpc>
              <a:spcBef>
                <a:spcPts val="0"/>
              </a:spcBef>
              <a:spcAft>
                <a:spcPts val="800"/>
              </a:spcAft>
            </a:pPr>
            <a:r>
              <a:rPr lang="en-IN" sz="1800" b="1" u="sng" dirty="0">
                <a:solidFill>
                  <a:srgbClr val="99FF66"/>
                </a:solidFill>
                <a:effectLst/>
                <a:latin typeface="Arial Rounded MT Bold" panose="020F0704030504030204" pitchFamily="34" charset="0"/>
                <a:ea typeface="Calibri" panose="020F0502020204030204" pitchFamily="34" charset="0"/>
                <a:cs typeface="Courier New" panose="02070309020205020404" pitchFamily="49" charset="0"/>
                <a:hlinkClick r:id="rId2">
                  <a:extLst>
                    <a:ext uri="{A12FA001-AC4F-418D-AE19-62706E023703}">
                      <ahyp:hlinkClr xmlns:ahyp="http://schemas.microsoft.com/office/drawing/2018/hyperlinkcolor" val="tx"/>
                    </a:ext>
                  </a:extLst>
                </a:hlinkClick>
              </a:rPr>
              <a:t>https://www.youtube.com/</a:t>
            </a:r>
            <a:endParaRPr lang="en-US" sz="1400" dirty="0">
              <a:solidFill>
                <a:srgbClr val="99FF66"/>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1800" b="1" u="sng" dirty="0">
                <a:solidFill>
                  <a:srgbClr val="99FF66"/>
                </a:solidFill>
                <a:effectLst/>
                <a:latin typeface="Arial Rounded MT Bold" panose="020F0704030504030204" pitchFamily="34" charset="0"/>
                <a:ea typeface="Calibri" panose="020F0502020204030204" pitchFamily="34" charset="0"/>
                <a:cs typeface="Courier New" panose="02070309020205020404" pitchFamily="49" charset="0"/>
                <a:hlinkClick r:id="rId3">
                  <a:extLst>
                    <a:ext uri="{A12FA001-AC4F-418D-AE19-62706E023703}">
                      <ahyp:hlinkClr xmlns:ahyp="http://schemas.microsoft.com/office/drawing/2018/hyperlinkcolor" val="tx"/>
                    </a:ext>
                  </a:extLst>
                </a:hlinkClick>
              </a:rPr>
              <a:t>https://www.tutorialsduniya.com/</a:t>
            </a:r>
            <a:endParaRPr lang="en-US" sz="1400" dirty="0">
              <a:solidFill>
                <a:srgbClr val="99FF66"/>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1800" b="1" u="sng" dirty="0">
                <a:solidFill>
                  <a:srgbClr val="99FF66"/>
                </a:solidFill>
                <a:effectLst/>
                <a:latin typeface="Arial Rounded MT Bold" panose="020F0704030504030204" pitchFamily="34" charset="0"/>
                <a:ea typeface="Calibri" panose="020F0502020204030204" pitchFamily="34" charset="0"/>
                <a:cs typeface="Courier New" panose="02070309020205020404" pitchFamily="49" charset="0"/>
                <a:hlinkClick r:id="rId4">
                  <a:extLst>
                    <a:ext uri="{A12FA001-AC4F-418D-AE19-62706E023703}">
                      <ahyp:hlinkClr xmlns:ahyp="http://schemas.microsoft.com/office/drawing/2018/hyperlinkcolor" val="tx"/>
                    </a:ext>
                  </a:extLst>
                </a:hlinkClick>
              </a:rPr>
              <a:t>https://www.slideshare.net/</a:t>
            </a:r>
            <a:endParaRPr lang="en-US" sz="1400" dirty="0">
              <a:solidFill>
                <a:srgbClr val="99FF66"/>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1800" b="1" u="sng" dirty="0">
                <a:solidFill>
                  <a:srgbClr val="99FF66"/>
                </a:solidFill>
                <a:effectLst/>
                <a:latin typeface="Arial Rounded MT Bold" panose="020F0704030504030204" pitchFamily="34" charset="0"/>
                <a:ea typeface="Calibri" panose="020F0502020204030204" pitchFamily="34" charset="0"/>
                <a:cs typeface="Courier New" panose="02070309020205020404" pitchFamily="49" charset="0"/>
                <a:hlinkClick r:id="rId5">
                  <a:extLst>
                    <a:ext uri="{A12FA001-AC4F-418D-AE19-62706E023703}">
                      <ahyp:hlinkClr xmlns:ahyp="http://schemas.microsoft.com/office/drawing/2018/hyperlinkcolor" val="tx"/>
                    </a:ext>
                  </a:extLst>
                </a:hlinkClick>
              </a:rPr>
              <a:t>https://github.com/</a:t>
            </a:r>
            <a:endParaRPr lang="en-US" sz="1400" dirty="0">
              <a:solidFill>
                <a:srgbClr val="99FF66"/>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1800" b="1" u="sng" dirty="0">
                <a:solidFill>
                  <a:srgbClr val="99FF66"/>
                </a:solidFill>
                <a:effectLst/>
                <a:latin typeface="Arial Rounded MT Bold" panose="020F0704030504030204" pitchFamily="34" charset="0"/>
                <a:ea typeface="Calibri" panose="020F0502020204030204" pitchFamily="34" charset="0"/>
                <a:cs typeface="Courier New" panose="02070309020205020404" pitchFamily="49" charset="0"/>
                <a:hlinkClick r:id="rId6">
                  <a:extLst>
                    <a:ext uri="{A12FA001-AC4F-418D-AE19-62706E023703}">
                      <ahyp:hlinkClr xmlns:ahyp="http://schemas.microsoft.com/office/drawing/2018/hyperlinkcolor" val="tx"/>
                    </a:ext>
                  </a:extLst>
                </a:hlinkClick>
              </a:rPr>
              <a:t>https://www.simplilearn.com/</a:t>
            </a:r>
            <a:endParaRPr lang="en-US" sz="1400" dirty="0">
              <a:solidFill>
                <a:srgbClr val="99FF66"/>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78809493"/>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pattFill prst="pct90">
          <a:fgClr>
            <a:schemeClr val="tx1">
              <a:lumMod val="95000"/>
              <a:lumOff val="5000"/>
            </a:schemeClr>
          </a:fgClr>
          <a:bgClr>
            <a:srgbClr val="FF0066"/>
          </a:bgClr>
        </a:pattFill>
        <a:effectLst/>
      </p:bgPr>
    </p:bg>
    <p:spTree>
      <p:nvGrpSpPr>
        <p:cNvPr id="1" name=""/>
        <p:cNvGrpSpPr/>
        <p:nvPr/>
      </p:nvGrpSpPr>
      <p:grpSpPr>
        <a:xfrm>
          <a:off x="0" y="0"/>
          <a:ext cx="0" cy="0"/>
          <a:chOff x="0" y="0"/>
          <a:chExt cx="0" cy="0"/>
        </a:xfrm>
      </p:grpSpPr>
      <p:pic>
        <p:nvPicPr>
          <p:cNvPr id="2050" name="Picture 2" descr="Thank you gif">
            <a:extLst>
              <a:ext uri="{FF2B5EF4-FFF2-40B4-BE49-F238E27FC236}">
                <a16:creationId xmlns:a16="http://schemas.microsoft.com/office/drawing/2014/main" id="{0A611469-DCE7-2BBC-3AD1-60CED609FE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0137" y="1094972"/>
            <a:ext cx="4062274" cy="40622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BAA006A-B8D8-39D6-25F4-D6D29C1167E6}"/>
              </a:ext>
            </a:extLst>
          </p:cNvPr>
          <p:cNvSpPr txBox="1"/>
          <p:nvPr/>
        </p:nvSpPr>
        <p:spPr>
          <a:xfrm>
            <a:off x="6708491" y="3031843"/>
            <a:ext cx="4844988" cy="646331"/>
          </a:xfrm>
          <a:prstGeom prst="rect">
            <a:avLst/>
          </a:prstGeom>
          <a:noFill/>
        </p:spPr>
        <p:txBody>
          <a:bodyPr wrap="square">
            <a:spAutoFit/>
          </a:bodyPr>
          <a:lstStyle/>
          <a:p>
            <a:r>
              <a:rPr lang="en-US" dirty="0">
                <a:solidFill>
                  <a:srgbClr val="99FF66"/>
                </a:solidFill>
              </a:rPr>
              <a:t>https://github.com/rishabkhurana/Tableau-Project</a:t>
            </a:r>
          </a:p>
        </p:txBody>
      </p:sp>
      <p:pic>
        <p:nvPicPr>
          <p:cNvPr id="8" name="Graphic 7" descr="Link">
            <a:extLst>
              <a:ext uri="{FF2B5EF4-FFF2-40B4-BE49-F238E27FC236}">
                <a16:creationId xmlns:a16="http://schemas.microsoft.com/office/drawing/2014/main" id="{5A1E9AB1-A376-FF35-C349-4E44398B34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50690" y="3126109"/>
            <a:ext cx="457801" cy="457801"/>
          </a:xfrm>
          <a:prstGeom prst="rect">
            <a:avLst/>
          </a:prstGeom>
        </p:spPr>
      </p:pic>
      <p:sp>
        <p:nvSpPr>
          <p:cNvPr id="3" name="Rectangle: Diagonal Corners Snipped 2">
            <a:extLst>
              <a:ext uri="{FF2B5EF4-FFF2-40B4-BE49-F238E27FC236}">
                <a16:creationId xmlns:a16="http://schemas.microsoft.com/office/drawing/2014/main" id="{20346CE4-B924-5971-C820-745EDA451EAF}"/>
              </a:ext>
            </a:extLst>
          </p:cNvPr>
          <p:cNvSpPr/>
          <p:nvPr/>
        </p:nvSpPr>
        <p:spPr>
          <a:xfrm>
            <a:off x="6096000" y="2743200"/>
            <a:ext cx="5086350" cy="1133475"/>
          </a:xfrm>
          <a:prstGeom prst="snip2DiagRect">
            <a:avLst/>
          </a:prstGeom>
          <a:noFill/>
          <a:ln>
            <a:solidFill>
              <a:srgbClr val="99FF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332695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pattFill prst="pct5">
          <a:fgClr>
            <a:srgbClr val="FF0066"/>
          </a:fgClr>
          <a:bgClr>
            <a:schemeClr val="tx1"/>
          </a:bgClr>
        </a:patt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8CDAE51-DB8F-5BB5-479B-469A19982E24}"/>
              </a:ext>
            </a:extLst>
          </p:cNvPr>
          <p:cNvSpPr>
            <a:spLocks noGrp="1"/>
          </p:cNvSpPr>
          <p:nvPr>
            <p:ph type="title"/>
          </p:nvPr>
        </p:nvSpPr>
        <p:spPr>
          <a:xfrm>
            <a:off x="838200" y="720232"/>
            <a:ext cx="10515600" cy="806727"/>
          </a:xfr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a:lstStyle/>
          <a:p>
            <a:r>
              <a:rPr lang="en-US" dirty="0">
                <a:solidFill>
                  <a:schemeClr val="accent4"/>
                </a:solidFill>
                <a:latin typeface="Arial Black" panose="020B0A04020102020204" pitchFamily="34" charset="0"/>
              </a:rPr>
              <a:t>OBJECTIVE</a:t>
            </a:r>
          </a:p>
        </p:txBody>
      </p:sp>
      <p:sp>
        <p:nvSpPr>
          <p:cNvPr id="10" name="TextBox 9">
            <a:extLst>
              <a:ext uri="{FF2B5EF4-FFF2-40B4-BE49-F238E27FC236}">
                <a16:creationId xmlns:a16="http://schemas.microsoft.com/office/drawing/2014/main" id="{2C95033F-F268-0FD9-4A96-B5344A87D7D2}"/>
              </a:ext>
            </a:extLst>
          </p:cNvPr>
          <p:cNvSpPr txBox="1"/>
          <p:nvPr/>
        </p:nvSpPr>
        <p:spPr>
          <a:xfrm>
            <a:off x="838200" y="2204039"/>
            <a:ext cx="10515599" cy="1569660"/>
          </a:xfrm>
          <a:prstGeom prst="rect">
            <a:avLst/>
          </a:prstGeom>
          <a:ln>
            <a:solidFill>
              <a:srgbClr val="99FF66"/>
            </a:solidFill>
          </a:ln>
        </p:spPr>
        <p:style>
          <a:lnRef idx="2">
            <a:schemeClr val="dk1"/>
          </a:lnRef>
          <a:fillRef idx="1">
            <a:schemeClr val="lt1"/>
          </a:fillRef>
          <a:effectRef idx="0">
            <a:schemeClr val="dk1"/>
          </a:effectRef>
          <a:fontRef idx="minor">
            <a:schemeClr val="dk1"/>
          </a:fontRef>
        </p:style>
        <p:txBody>
          <a:bodyPr wrap="square">
            <a:spAutoFit/>
          </a:bodyPr>
          <a:lstStyle/>
          <a:p>
            <a:pPr marL="285750" indent="-285750">
              <a:buFont typeface="Wingdings" panose="05000000000000000000" pitchFamily="2" charset="2"/>
              <a:buChar char="q"/>
            </a:pPr>
            <a:r>
              <a:rPr lang="en-US" sz="2400" dirty="0"/>
              <a:t>Trend in profit/sales over time (years/months/quarters).</a:t>
            </a:r>
          </a:p>
          <a:p>
            <a:pPr marL="285750" indent="-285750">
              <a:buFont typeface="Wingdings" panose="05000000000000000000" pitchFamily="2" charset="2"/>
              <a:buChar char="q"/>
            </a:pPr>
            <a:r>
              <a:rPr lang="en-US" sz="2400" dirty="0"/>
              <a:t>Trend in profit/sales over region (years/months/quarters).</a:t>
            </a:r>
          </a:p>
          <a:p>
            <a:pPr marL="285750" indent="-285750">
              <a:buFont typeface="Wingdings" panose="05000000000000000000" pitchFamily="2" charset="2"/>
              <a:buChar char="q"/>
            </a:pPr>
            <a:r>
              <a:rPr lang="en-US" sz="2400" dirty="0"/>
              <a:t>Product (Segment/Category) with highest and lowest sales.</a:t>
            </a:r>
          </a:p>
          <a:p>
            <a:pPr marL="285750" indent="-285750">
              <a:buFont typeface="Wingdings" panose="05000000000000000000" pitchFamily="2" charset="2"/>
              <a:buChar char="q"/>
            </a:pPr>
            <a:r>
              <a:rPr lang="en-US" sz="2400" dirty="0"/>
              <a:t>Forecasting future sales according to shipping date.</a:t>
            </a:r>
          </a:p>
        </p:txBody>
      </p:sp>
      <p:pic>
        <p:nvPicPr>
          <p:cNvPr id="3" name="Graphic 2" descr="Target">
            <a:extLst>
              <a:ext uri="{FF2B5EF4-FFF2-40B4-BE49-F238E27FC236}">
                <a16:creationId xmlns:a16="http://schemas.microsoft.com/office/drawing/2014/main" id="{A45A8A39-5CBD-EAA0-1470-14ED38F71D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812018">
            <a:off x="9305279" y="241007"/>
            <a:ext cx="1765176" cy="1765176"/>
          </a:xfrm>
          <a:prstGeom prst="rect">
            <a:avLst/>
          </a:prstGeom>
        </p:spPr>
      </p:pic>
      <p:sp>
        <p:nvSpPr>
          <p:cNvPr id="4" name="TextBox 3">
            <a:extLst>
              <a:ext uri="{FF2B5EF4-FFF2-40B4-BE49-F238E27FC236}">
                <a16:creationId xmlns:a16="http://schemas.microsoft.com/office/drawing/2014/main" id="{FABF0AFE-B487-ED7C-5FF0-A513A9766545}"/>
              </a:ext>
            </a:extLst>
          </p:cNvPr>
          <p:cNvSpPr txBox="1"/>
          <p:nvPr/>
        </p:nvSpPr>
        <p:spPr>
          <a:xfrm>
            <a:off x="838200" y="4376691"/>
            <a:ext cx="10597426" cy="1107996"/>
          </a:xfrm>
          <a:prstGeom prst="rect">
            <a:avLst/>
          </a:prstGeom>
          <a:solidFill>
            <a:schemeClr val="bg1"/>
          </a:solidFill>
          <a:ln>
            <a:solidFill>
              <a:srgbClr val="99FF66"/>
            </a:solidFill>
          </a:ln>
        </p:spPr>
        <p:txBody>
          <a:bodyPr wrap="square" rtlCol="0">
            <a:spAutoFit/>
          </a:bodyPr>
          <a:lstStyle/>
          <a:p>
            <a:r>
              <a:rPr lang="en-IN" sz="2400" dirty="0">
                <a:effectLst/>
                <a:ea typeface="Calibri" panose="020F0502020204030204" pitchFamily="34" charset="0"/>
                <a:cs typeface="Calibri" panose="020F0502020204030204" pitchFamily="34" charset="0"/>
              </a:rPr>
              <a:t>With this analysis, the Superstore can identify various aspects of the shopping pattern and take measures if required.</a:t>
            </a:r>
            <a:endParaRPr lang="en-US" sz="2400" dirty="0">
              <a:effectLst/>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19415322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rgbClr val="FF0066"/>
          </a:fgClr>
          <a:bgClr>
            <a:schemeClr val="tx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33CB-B178-CBDA-BD0C-BE5A216F6EDF}"/>
              </a:ext>
            </a:extLst>
          </p:cNvPr>
          <p:cNvSpPr>
            <a:spLocks noGrp="1"/>
          </p:cNvSpPr>
          <p:nvPr>
            <p:ph type="title"/>
          </p:nvPr>
        </p:nvSpPr>
        <p:spPr>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a:lstStyle/>
          <a:p>
            <a:r>
              <a:rPr lang="en-US" dirty="0">
                <a:solidFill>
                  <a:schemeClr val="accent4"/>
                </a:solidFill>
                <a:latin typeface="Arial Black" panose="020B0A04020102020204" pitchFamily="34" charset="0"/>
              </a:rPr>
              <a:t>Introduction about the TECHNOLOGY</a:t>
            </a:r>
          </a:p>
        </p:txBody>
      </p:sp>
      <p:sp>
        <p:nvSpPr>
          <p:cNvPr id="4" name="TextBox 3">
            <a:extLst>
              <a:ext uri="{FF2B5EF4-FFF2-40B4-BE49-F238E27FC236}">
                <a16:creationId xmlns:a16="http://schemas.microsoft.com/office/drawing/2014/main" id="{08F7B58D-9492-A5CA-4074-03A35DD9DBE7}"/>
              </a:ext>
            </a:extLst>
          </p:cNvPr>
          <p:cNvSpPr txBox="1"/>
          <p:nvPr/>
        </p:nvSpPr>
        <p:spPr>
          <a:xfrm>
            <a:off x="838200" y="2387093"/>
            <a:ext cx="10515600" cy="3170099"/>
          </a:xfrm>
          <a:prstGeom prst="rect">
            <a:avLst/>
          </a:prstGeom>
          <a:ln>
            <a:solidFill>
              <a:srgbClr val="99FF66"/>
            </a:solidFill>
          </a:ln>
        </p:spPr>
        <p:style>
          <a:lnRef idx="2">
            <a:schemeClr val="dk1"/>
          </a:lnRef>
          <a:fillRef idx="1">
            <a:schemeClr val="lt1"/>
          </a:fillRef>
          <a:effectRef idx="0">
            <a:schemeClr val="dk1"/>
          </a:effectRef>
          <a:fontRef idx="minor">
            <a:schemeClr val="dk1"/>
          </a:fontRef>
        </p:style>
        <p:txBody>
          <a:bodyPr wrap="square">
            <a:spAutoFit/>
          </a:bodyPr>
          <a:lstStyle/>
          <a:p>
            <a:r>
              <a:rPr lang="en-US" sz="2000" dirty="0"/>
              <a:t>Tableau is data visualization software designed to make the process of presenting data more manageable. Tableau provides many different versions of their software, such as Tableau Desktop, Reader, Public, Server, and Online. For this project, we will be using Tableau Desktop. Tableau Desktop is a free version of the software.</a:t>
            </a:r>
          </a:p>
          <a:p>
            <a:endParaRPr lang="en-US" sz="2000" dirty="0"/>
          </a:p>
          <a:p>
            <a:r>
              <a:rPr lang="en-US" sz="2000" dirty="0"/>
              <a:t>Tableau's Applications</a:t>
            </a:r>
          </a:p>
          <a:p>
            <a:r>
              <a:rPr lang="en-US" sz="2000" dirty="0"/>
              <a:t>Tableau bridges the gap between a workforce with little or no technical skills and tasks such as:</a:t>
            </a:r>
          </a:p>
          <a:p>
            <a:r>
              <a:rPr lang="en-US" sz="2000" dirty="0"/>
              <a:t>Data visualization, Business intelligence, Data blending, Data mining, Data collaboration, </a:t>
            </a:r>
          </a:p>
          <a:p>
            <a:r>
              <a:rPr lang="en-US" sz="2000" dirty="0"/>
              <a:t>Query translation into analytics, Real-time data analysis, No-code data queries, Importing large data sets, Managing large metadata</a:t>
            </a:r>
          </a:p>
        </p:txBody>
      </p:sp>
    </p:spTree>
    <p:extLst>
      <p:ext uri="{BB962C8B-B14F-4D97-AF65-F5344CB8AC3E}">
        <p14:creationId xmlns:p14="http://schemas.microsoft.com/office/powerpoint/2010/main" val="18084208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pattFill prst="pct90">
          <a:fgClr>
            <a:schemeClr val="tx1"/>
          </a:fgClr>
          <a:bgClr>
            <a:srgbClr val="FF0066"/>
          </a:bgClr>
        </a:pattFill>
        <a:effectLst/>
      </p:bgPr>
    </p:bg>
    <p:spTree>
      <p:nvGrpSpPr>
        <p:cNvPr id="1" name=""/>
        <p:cNvGrpSpPr/>
        <p:nvPr/>
      </p:nvGrpSpPr>
      <p:grpSpPr>
        <a:xfrm>
          <a:off x="0" y="0"/>
          <a:ext cx="0" cy="0"/>
          <a:chOff x="0" y="0"/>
          <a:chExt cx="0" cy="0"/>
        </a:xfrm>
      </p:grpSpPr>
      <p:sp>
        <p:nvSpPr>
          <p:cNvPr id="5" name="Rectangle: Diagonal Corners Snipped 4">
            <a:extLst>
              <a:ext uri="{FF2B5EF4-FFF2-40B4-BE49-F238E27FC236}">
                <a16:creationId xmlns:a16="http://schemas.microsoft.com/office/drawing/2014/main" id="{C88A4F94-E42B-F697-2170-24C5726F80E5}"/>
              </a:ext>
            </a:extLst>
          </p:cNvPr>
          <p:cNvSpPr/>
          <p:nvPr/>
        </p:nvSpPr>
        <p:spPr>
          <a:xfrm>
            <a:off x="1091953" y="2290439"/>
            <a:ext cx="10008094" cy="2929631"/>
          </a:xfrm>
          <a:prstGeom prst="snip2DiagRect">
            <a:avLst/>
          </a:prstGeom>
          <a:solidFill>
            <a:schemeClr val="tx1"/>
          </a:solidFill>
          <a:ln>
            <a:solidFill>
              <a:srgbClr val="99FF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5B75AC-96AE-26C3-FD40-6784BF4EC805}"/>
              </a:ext>
            </a:extLst>
          </p:cNvPr>
          <p:cNvSpPr>
            <a:spLocks noGrp="1"/>
          </p:cNvSpPr>
          <p:nvPr>
            <p:ph type="title"/>
          </p:nvPr>
        </p:nvSpPr>
        <p:spPr>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a:normAutofit/>
          </a:bodyPr>
          <a:lstStyle/>
          <a:p>
            <a:r>
              <a:rPr lang="en-IN" b="1" dirty="0">
                <a:solidFill>
                  <a:schemeClr val="accent4"/>
                </a:solidFill>
                <a:effectLst/>
                <a:latin typeface="Arial Black" panose="020B0A04020102020204" pitchFamily="34" charset="0"/>
                <a:ea typeface="Calibri" panose="020F0502020204030204" pitchFamily="34" charset="0"/>
                <a:cs typeface="Times New Roman" panose="02020603050405020304" pitchFamily="18" charset="0"/>
              </a:rPr>
              <a:t>Software Requirement </a:t>
            </a:r>
            <a:endParaRPr lang="en-US" dirty="0">
              <a:solidFill>
                <a:schemeClr val="accent4"/>
              </a:solidFill>
              <a:latin typeface="Arial Black" panose="020B0A04020102020204" pitchFamily="34" charset="0"/>
            </a:endParaRPr>
          </a:p>
        </p:txBody>
      </p:sp>
      <p:pic>
        <p:nvPicPr>
          <p:cNvPr id="1026" name="Picture 2" descr="Tableau - TAS">
            <a:extLst>
              <a:ext uri="{FF2B5EF4-FFF2-40B4-BE49-F238E27FC236}">
                <a16:creationId xmlns:a16="http://schemas.microsoft.com/office/drawing/2014/main" id="{65825B1A-3B1F-799D-65AF-E080FDCCC6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3953" y="2605966"/>
            <a:ext cx="1642738" cy="16427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crosoft Excel: Spreadsheets - Apps on Google Play">
            <a:extLst>
              <a:ext uri="{FF2B5EF4-FFF2-40B4-BE49-F238E27FC236}">
                <a16:creationId xmlns:a16="http://schemas.microsoft.com/office/drawing/2014/main" id="{836DEA1C-B6EE-14F5-C29A-65BF220794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5311" y="2521813"/>
            <a:ext cx="1726891" cy="172689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6F5F2C0-7051-FC8D-E739-7FD402C9CDED}"/>
              </a:ext>
            </a:extLst>
          </p:cNvPr>
          <p:cNvSpPr txBox="1"/>
          <p:nvPr/>
        </p:nvSpPr>
        <p:spPr>
          <a:xfrm>
            <a:off x="2521258" y="4678531"/>
            <a:ext cx="2192785" cy="400110"/>
          </a:xfrm>
          <a:prstGeom prst="rect">
            <a:avLst/>
          </a:prstGeom>
          <a:noFill/>
        </p:spPr>
        <p:txBody>
          <a:bodyPr wrap="square" rtlCol="0">
            <a:spAutoFit/>
          </a:bodyPr>
          <a:lstStyle/>
          <a:p>
            <a:pPr algn="ctr"/>
            <a:r>
              <a:rPr lang="en-US" sz="2000" b="1" dirty="0">
                <a:solidFill>
                  <a:srgbClr val="99FF66"/>
                </a:solidFill>
              </a:rPr>
              <a:t>Tableau Desktop</a:t>
            </a:r>
          </a:p>
        </p:txBody>
      </p:sp>
      <p:sp>
        <p:nvSpPr>
          <p:cNvPr id="4" name="TextBox 3">
            <a:extLst>
              <a:ext uri="{FF2B5EF4-FFF2-40B4-BE49-F238E27FC236}">
                <a16:creationId xmlns:a16="http://schemas.microsoft.com/office/drawing/2014/main" id="{9B1C9181-424E-C11C-9CDD-F68215BD8482}"/>
              </a:ext>
            </a:extLst>
          </p:cNvPr>
          <p:cNvSpPr txBox="1"/>
          <p:nvPr/>
        </p:nvSpPr>
        <p:spPr>
          <a:xfrm>
            <a:off x="7477957" y="4678531"/>
            <a:ext cx="2192785" cy="400110"/>
          </a:xfrm>
          <a:prstGeom prst="rect">
            <a:avLst/>
          </a:prstGeom>
          <a:noFill/>
        </p:spPr>
        <p:txBody>
          <a:bodyPr wrap="square" rtlCol="0">
            <a:spAutoFit/>
          </a:bodyPr>
          <a:lstStyle/>
          <a:p>
            <a:pPr algn="ctr"/>
            <a:r>
              <a:rPr lang="en-US" sz="2000" b="1" dirty="0">
                <a:solidFill>
                  <a:srgbClr val="99FF66"/>
                </a:solidFill>
              </a:rPr>
              <a:t>Microsoft Excel</a:t>
            </a:r>
          </a:p>
        </p:txBody>
      </p:sp>
    </p:spTree>
    <p:extLst>
      <p:ext uri="{BB962C8B-B14F-4D97-AF65-F5344CB8AC3E}">
        <p14:creationId xmlns:p14="http://schemas.microsoft.com/office/powerpoint/2010/main" val="192100747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pattFill prst="pct90">
          <a:fgClr>
            <a:schemeClr val="tx1"/>
          </a:fgClr>
          <a:bgClr>
            <a:srgbClr val="FF0066"/>
          </a:bgClr>
        </a:pattFill>
        <a:effectLst/>
      </p:bgPr>
    </p:bg>
    <p:spTree>
      <p:nvGrpSpPr>
        <p:cNvPr id="1" name=""/>
        <p:cNvGrpSpPr/>
        <p:nvPr/>
      </p:nvGrpSpPr>
      <p:grpSpPr>
        <a:xfrm>
          <a:off x="0" y="0"/>
          <a:ext cx="0" cy="0"/>
          <a:chOff x="0" y="0"/>
          <a:chExt cx="0" cy="0"/>
        </a:xfrm>
      </p:grpSpPr>
      <p:sp>
        <p:nvSpPr>
          <p:cNvPr id="5" name="Rectangle: Diagonal Corners Snipped 4">
            <a:extLst>
              <a:ext uri="{FF2B5EF4-FFF2-40B4-BE49-F238E27FC236}">
                <a16:creationId xmlns:a16="http://schemas.microsoft.com/office/drawing/2014/main" id="{D72E112B-4587-ED34-41C9-62AAB57099C2}"/>
              </a:ext>
            </a:extLst>
          </p:cNvPr>
          <p:cNvSpPr/>
          <p:nvPr/>
        </p:nvSpPr>
        <p:spPr>
          <a:xfrm>
            <a:off x="1219200" y="2059619"/>
            <a:ext cx="9712171" cy="2645546"/>
          </a:xfrm>
          <a:prstGeom prst="snip2DiagRect">
            <a:avLst/>
          </a:prstGeom>
          <a:ln>
            <a:solidFill>
              <a:srgbClr val="99FF66"/>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0B7F779-A1CF-C813-7195-031BE340E233}"/>
              </a:ext>
            </a:extLst>
          </p:cNvPr>
          <p:cNvSpPr txBox="1"/>
          <p:nvPr/>
        </p:nvSpPr>
        <p:spPr>
          <a:xfrm>
            <a:off x="284085" y="275208"/>
            <a:ext cx="11691892" cy="658835"/>
          </a:xfrm>
          <a:prstGeom prst="rect">
            <a:avLst/>
          </a:prstGeom>
          <a:solidFill>
            <a:schemeClr val="tx1"/>
          </a:solidFill>
          <a:ln>
            <a:solidFill>
              <a:schemeClr val="bg1"/>
            </a:solidFill>
          </a:ln>
        </p:spPr>
        <p:style>
          <a:lnRef idx="2">
            <a:schemeClr val="dk1"/>
          </a:lnRef>
          <a:fillRef idx="1">
            <a:schemeClr val="lt1"/>
          </a:fillRef>
          <a:effectRef idx="0">
            <a:schemeClr val="dk1"/>
          </a:effectRef>
          <a:fontRef idx="minor">
            <a:schemeClr val="dk1"/>
          </a:fontRef>
        </p:style>
        <p:txBody>
          <a:bodyPr wrap="square">
            <a:spAutoFit/>
          </a:bodyPr>
          <a:lstStyle/>
          <a:p>
            <a:pPr marL="0" marR="0">
              <a:lnSpc>
                <a:spcPct val="107000"/>
              </a:lnSpc>
              <a:spcBef>
                <a:spcPts val="1200"/>
              </a:spcBef>
              <a:spcAft>
                <a:spcPts val="1200"/>
              </a:spcAft>
            </a:pPr>
            <a:r>
              <a:rPr lang="en-US" sz="3600" dirty="0">
                <a:solidFill>
                  <a:schemeClr val="accent4"/>
                </a:solidFill>
              </a:rPr>
              <a:t>Hardware Requirement</a:t>
            </a:r>
            <a:endParaRPr lang="en-US" sz="1400" dirty="0">
              <a:solidFill>
                <a:schemeClr val="accent4"/>
              </a:solidFill>
            </a:endParaRPr>
          </a:p>
        </p:txBody>
      </p:sp>
      <p:pic>
        <p:nvPicPr>
          <p:cNvPr id="4" name="Graphic 3" descr="Processor">
            <a:extLst>
              <a:ext uri="{FF2B5EF4-FFF2-40B4-BE49-F238E27FC236}">
                <a16:creationId xmlns:a16="http://schemas.microsoft.com/office/drawing/2014/main" id="{7F969CF2-0E46-A97D-C2D9-4FEF762E97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34256" y="2514600"/>
            <a:ext cx="914400" cy="914400"/>
          </a:xfrm>
          <a:prstGeom prst="rect">
            <a:avLst/>
          </a:prstGeom>
        </p:spPr>
      </p:pic>
      <p:pic>
        <p:nvPicPr>
          <p:cNvPr id="6" name="Graphic 5" descr="Optical disc">
            <a:extLst>
              <a:ext uri="{FF2B5EF4-FFF2-40B4-BE49-F238E27FC236}">
                <a16:creationId xmlns:a16="http://schemas.microsoft.com/office/drawing/2014/main" id="{C0BA96FE-FFDA-59F8-E772-E5EF3A1F0F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01301" y="2514600"/>
            <a:ext cx="914400" cy="914400"/>
          </a:xfrm>
          <a:prstGeom prst="rect">
            <a:avLst/>
          </a:prstGeom>
        </p:spPr>
      </p:pic>
      <p:pic>
        <p:nvPicPr>
          <p:cNvPr id="8" name="Graphic 7" descr="Laptop">
            <a:extLst>
              <a:ext uri="{FF2B5EF4-FFF2-40B4-BE49-F238E27FC236}">
                <a16:creationId xmlns:a16="http://schemas.microsoft.com/office/drawing/2014/main" id="{3B8693B5-2F0E-18CE-477A-CE6E71B2B26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67778" y="2514600"/>
            <a:ext cx="914400" cy="914400"/>
          </a:xfrm>
          <a:prstGeom prst="rect">
            <a:avLst/>
          </a:prstGeom>
        </p:spPr>
      </p:pic>
      <p:sp>
        <p:nvSpPr>
          <p:cNvPr id="9" name="TextBox 8">
            <a:extLst>
              <a:ext uri="{FF2B5EF4-FFF2-40B4-BE49-F238E27FC236}">
                <a16:creationId xmlns:a16="http://schemas.microsoft.com/office/drawing/2014/main" id="{127D37F8-82F4-E49E-6871-122A35EF5C96}"/>
              </a:ext>
            </a:extLst>
          </p:cNvPr>
          <p:cNvSpPr txBox="1"/>
          <p:nvPr/>
        </p:nvSpPr>
        <p:spPr>
          <a:xfrm>
            <a:off x="1142260" y="3429000"/>
            <a:ext cx="2432481" cy="707886"/>
          </a:xfrm>
          <a:prstGeom prst="rect">
            <a:avLst/>
          </a:prstGeom>
          <a:noFill/>
        </p:spPr>
        <p:txBody>
          <a:bodyPr wrap="square" rtlCol="0">
            <a:spAutoFit/>
          </a:bodyPr>
          <a:lstStyle/>
          <a:p>
            <a:pPr algn="ctr"/>
            <a:r>
              <a:rPr lang="en-US" sz="2000" b="1" dirty="0">
                <a:solidFill>
                  <a:srgbClr val="99FF66"/>
                </a:solidFill>
              </a:rPr>
              <a:t>HDD</a:t>
            </a:r>
          </a:p>
          <a:p>
            <a:pPr algn="ctr"/>
            <a:r>
              <a:rPr lang="en-US" sz="2000" b="1">
                <a:solidFill>
                  <a:srgbClr val="99FF66"/>
                </a:solidFill>
              </a:rPr>
              <a:t>Minimum 512 </a:t>
            </a:r>
            <a:r>
              <a:rPr lang="en-US" sz="2000" b="1" dirty="0">
                <a:solidFill>
                  <a:srgbClr val="99FF66"/>
                </a:solidFill>
              </a:rPr>
              <a:t>GB</a:t>
            </a:r>
          </a:p>
        </p:txBody>
      </p:sp>
      <p:sp>
        <p:nvSpPr>
          <p:cNvPr id="10" name="TextBox 9">
            <a:extLst>
              <a:ext uri="{FF2B5EF4-FFF2-40B4-BE49-F238E27FC236}">
                <a16:creationId xmlns:a16="http://schemas.microsoft.com/office/drawing/2014/main" id="{A5C77FE6-26DF-2ADB-F062-924398524521}"/>
              </a:ext>
            </a:extLst>
          </p:cNvPr>
          <p:cNvSpPr txBox="1"/>
          <p:nvPr/>
        </p:nvSpPr>
        <p:spPr>
          <a:xfrm>
            <a:off x="4989249" y="3429000"/>
            <a:ext cx="2071457" cy="707886"/>
          </a:xfrm>
          <a:prstGeom prst="rect">
            <a:avLst/>
          </a:prstGeom>
          <a:noFill/>
        </p:spPr>
        <p:txBody>
          <a:bodyPr wrap="square" rtlCol="0">
            <a:spAutoFit/>
          </a:bodyPr>
          <a:lstStyle/>
          <a:p>
            <a:pPr algn="ctr"/>
            <a:r>
              <a:rPr lang="en-US" sz="2000" b="1" dirty="0">
                <a:solidFill>
                  <a:srgbClr val="99FF66"/>
                </a:solidFill>
              </a:rPr>
              <a:t>PC</a:t>
            </a:r>
          </a:p>
          <a:p>
            <a:pPr algn="ctr"/>
            <a:r>
              <a:rPr lang="en-US" sz="2000" b="1" dirty="0">
                <a:solidFill>
                  <a:srgbClr val="99FF66"/>
                </a:solidFill>
              </a:rPr>
              <a:t>Laptop/Desktop</a:t>
            </a:r>
          </a:p>
        </p:txBody>
      </p:sp>
      <p:sp>
        <p:nvSpPr>
          <p:cNvPr id="11" name="TextBox 10">
            <a:extLst>
              <a:ext uri="{FF2B5EF4-FFF2-40B4-BE49-F238E27FC236}">
                <a16:creationId xmlns:a16="http://schemas.microsoft.com/office/drawing/2014/main" id="{264965FC-4A8A-89CB-1599-004FE993613F}"/>
              </a:ext>
            </a:extLst>
          </p:cNvPr>
          <p:cNvSpPr txBox="1"/>
          <p:nvPr/>
        </p:nvSpPr>
        <p:spPr>
          <a:xfrm>
            <a:off x="8766698" y="3429000"/>
            <a:ext cx="1849515" cy="707886"/>
          </a:xfrm>
          <a:prstGeom prst="rect">
            <a:avLst/>
          </a:prstGeom>
          <a:noFill/>
        </p:spPr>
        <p:txBody>
          <a:bodyPr wrap="square" rtlCol="0">
            <a:spAutoFit/>
          </a:bodyPr>
          <a:lstStyle/>
          <a:p>
            <a:pPr algn="ctr"/>
            <a:r>
              <a:rPr lang="en-US" sz="2000" b="1" dirty="0">
                <a:solidFill>
                  <a:srgbClr val="99FF66"/>
                </a:solidFill>
              </a:rPr>
              <a:t>RAM</a:t>
            </a:r>
          </a:p>
          <a:p>
            <a:pPr algn="ctr"/>
            <a:r>
              <a:rPr lang="en-US" sz="2000" b="1" dirty="0">
                <a:solidFill>
                  <a:srgbClr val="99FF66"/>
                </a:solidFill>
              </a:rPr>
              <a:t>Minimum 8 GB</a:t>
            </a:r>
          </a:p>
        </p:txBody>
      </p:sp>
    </p:spTree>
    <p:extLst>
      <p:ext uri="{BB962C8B-B14F-4D97-AF65-F5344CB8AC3E}">
        <p14:creationId xmlns:p14="http://schemas.microsoft.com/office/powerpoint/2010/main" val="1711840644"/>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rgbClr val="FF0066"/>
          </a:fgClr>
          <a:bgClr>
            <a:schemeClr val="tx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B4EB0-4F0B-03D5-6893-0A3DFD9C6A0C}"/>
              </a:ext>
            </a:extLst>
          </p:cNvPr>
          <p:cNvSpPr>
            <a:spLocks noGrp="1"/>
          </p:cNvSpPr>
          <p:nvPr>
            <p:ph type="title"/>
          </p:nvPr>
        </p:nvSpPr>
        <p:spPr>
          <a:xfrm>
            <a:off x="1229519" y="495300"/>
            <a:ext cx="9732962" cy="609600"/>
          </a:xfrm>
          <a:solidFill>
            <a:schemeClr val="tx1"/>
          </a:solidFill>
          <a:ln>
            <a:solidFill>
              <a:schemeClr val="bg1"/>
            </a:solidFill>
          </a:ln>
        </p:spPr>
        <p:txBody>
          <a:bodyPr/>
          <a:lstStyle/>
          <a:p>
            <a:r>
              <a:rPr lang="en-US" sz="3200" b="0" i="0" u="none" strike="noStrike" dirty="0">
                <a:solidFill>
                  <a:schemeClr val="accent4"/>
                </a:solidFill>
                <a:effectLst/>
                <a:latin typeface="Calibri" panose="020F0502020204030204" pitchFamily="34" charset="0"/>
              </a:rPr>
              <a:t>Top 5 and Bottom 5 Customer in a single sheet</a:t>
            </a:r>
            <a:endParaRPr lang="en-US" dirty="0">
              <a:solidFill>
                <a:schemeClr val="accent4"/>
              </a:solidFill>
            </a:endParaRPr>
          </a:p>
        </p:txBody>
      </p:sp>
      <p:pic>
        <p:nvPicPr>
          <p:cNvPr id="6" name="Picture 5">
            <a:extLst>
              <a:ext uri="{FF2B5EF4-FFF2-40B4-BE49-F238E27FC236}">
                <a16:creationId xmlns:a16="http://schemas.microsoft.com/office/drawing/2014/main" id="{ECC9B169-2C1C-3466-1971-FA0C1383AB57}"/>
              </a:ext>
            </a:extLst>
          </p:cNvPr>
          <p:cNvPicPr>
            <a:picLocks noChangeAspect="1"/>
          </p:cNvPicPr>
          <p:nvPr/>
        </p:nvPicPr>
        <p:blipFill rotWithShape="1">
          <a:blip r:embed="rId2"/>
          <a:srcRect b="4900"/>
          <a:stretch/>
        </p:blipFill>
        <p:spPr>
          <a:xfrm>
            <a:off x="1313479" y="1360288"/>
            <a:ext cx="9565041" cy="5116711"/>
          </a:xfrm>
          <a:prstGeom prst="rect">
            <a:avLst/>
          </a:prstGeom>
        </p:spPr>
      </p:pic>
    </p:spTree>
    <p:extLst>
      <p:ext uri="{BB962C8B-B14F-4D97-AF65-F5344CB8AC3E}">
        <p14:creationId xmlns:p14="http://schemas.microsoft.com/office/powerpoint/2010/main" val="179058804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rgbClr val="FF0066"/>
          </a:fgClr>
          <a:bgClr>
            <a:schemeClr val="tx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62085-977E-BA5D-81DF-1E698E47C7F1}"/>
              </a:ext>
            </a:extLst>
          </p:cNvPr>
          <p:cNvSpPr>
            <a:spLocks noGrp="1"/>
          </p:cNvSpPr>
          <p:nvPr>
            <p:ph type="title"/>
          </p:nvPr>
        </p:nvSpPr>
        <p:spPr>
          <a:xfrm>
            <a:off x="838200" y="365126"/>
            <a:ext cx="10515600" cy="615950"/>
          </a:xfrm>
          <a:solidFill>
            <a:schemeClr val="tx1"/>
          </a:solidFill>
          <a:ln>
            <a:solidFill>
              <a:schemeClr val="bg1"/>
            </a:solidFill>
          </a:ln>
        </p:spPr>
        <p:txBody>
          <a:bodyPr>
            <a:normAutofit fontScale="90000"/>
          </a:bodyPr>
          <a:lstStyle/>
          <a:p>
            <a:r>
              <a:rPr lang="en-US" dirty="0">
                <a:solidFill>
                  <a:schemeClr val="accent4"/>
                </a:solidFill>
                <a:latin typeface="Calibri" panose="020F0502020204030204" pitchFamily="34" charset="0"/>
              </a:rPr>
              <a:t>F</a:t>
            </a:r>
            <a:r>
              <a:rPr lang="en-US" sz="4400" b="0" i="0" u="none" strike="noStrike" dirty="0">
                <a:solidFill>
                  <a:schemeClr val="accent4"/>
                </a:solidFill>
                <a:effectLst/>
                <a:latin typeface="Calibri" panose="020F0502020204030204" pitchFamily="34" charset="0"/>
              </a:rPr>
              <a:t>ixed Lod to show category wise sales</a:t>
            </a:r>
            <a:endParaRPr lang="en-US" dirty="0">
              <a:solidFill>
                <a:schemeClr val="accent4"/>
              </a:solidFill>
            </a:endParaRPr>
          </a:p>
        </p:txBody>
      </p:sp>
      <p:pic>
        <p:nvPicPr>
          <p:cNvPr id="4" name="Picture 3">
            <a:extLst>
              <a:ext uri="{FF2B5EF4-FFF2-40B4-BE49-F238E27FC236}">
                <a16:creationId xmlns:a16="http://schemas.microsoft.com/office/drawing/2014/main" id="{11579473-1C50-063B-1C38-5D4BF87FAF83}"/>
              </a:ext>
            </a:extLst>
          </p:cNvPr>
          <p:cNvPicPr>
            <a:picLocks noChangeAspect="1"/>
          </p:cNvPicPr>
          <p:nvPr/>
        </p:nvPicPr>
        <p:blipFill rotWithShape="1">
          <a:blip r:embed="rId2"/>
          <a:srcRect b="5324"/>
          <a:stretch/>
        </p:blipFill>
        <p:spPr>
          <a:xfrm>
            <a:off x="1257207" y="1339055"/>
            <a:ext cx="9677586" cy="5153819"/>
          </a:xfrm>
          <a:prstGeom prst="rect">
            <a:avLst/>
          </a:prstGeom>
        </p:spPr>
      </p:pic>
    </p:spTree>
    <p:extLst>
      <p:ext uri="{BB962C8B-B14F-4D97-AF65-F5344CB8AC3E}">
        <p14:creationId xmlns:p14="http://schemas.microsoft.com/office/powerpoint/2010/main" val="280715346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rgbClr val="FF0066"/>
          </a:fgClr>
          <a:bgClr>
            <a:schemeClr val="tx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14194-BCA8-7BE9-B3B5-0F73EFC61ECD}"/>
              </a:ext>
            </a:extLst>
          </p:cNvPr>
          <p:cNvSpPr>
            <a:spLocks noGrp="1"/>
          </p:cNvSpPr>
          <p:nvPr>
            <p:ph type="title"/>
          </p:nvPr>
        </p:nvSpPr>
        <p:spPr>
          <a:xfrm>
            <a:off x="838200" y="365125"/>
            <a:ext cx="10515600" cy="625475"/>
          </a:xfrm>
          <a:solidFill>
            <a:schemeClr val="tx1"/>
          </a:solidFill>
          <a:ln>
            <a:solidFill>
              <a:schemeClr val="bg1"/>
            </a:solidFill>
          </a:ln>
        </p:spPr>
        <p:txBody>
          <a:bodyPr>
            <a:normAutofit fontScale="90000"/>
          </a:bodyPr>
          <a:lstStyle/>
          <a:p>
            <a:r>
              <a:rPr lang="en-US" dirty="0">
                <a:solidFill>
                  <a:schemeClr val="accent4"/>
                </a:solidFill>
                <a:latin typeface="Calibri" panose="020F0502020204030204" pitchFamily="34" charset="0"/>
              </a:rPr>
              <a:t>D</a:t>
            </a:r>
            <a:r>
              <a:rPr lang="en-US" sz="4400" b="0" i="0" u="none" strike="noStrike" dirty="0">
                <a:solidFill>
                  <a:schemeClr val="accent4"/>
                </a:solidFill>
                <a:effectLst/>
                <a:latin typeface="Calibri" panose="020F0502020204030204" pitchFamily="34" charset="0"/>
              </a:rPr>
              <a:t>esign </a:t>
            </a:r>
            <a:r>
              <a:rPr lang="en-US" dirty="0" err="1">
                <a:solidFill>
                  <a:schemeClr val="accent4"/>
                </a:solidFill>
                <a:latin typeface="Calibri" panose="020F0502020204030204" pitchFamily="34" charset="0"/>
              </a:rPr>
              <a:t>D</a:t>
            </a:r>
            <a:r>
              <a:rPr lang="en-US" sz="4400" b="0" i="0" u="none" strike="noStrike" dirty="0" err="1">
                <a:solidFill>
                  <a:schemeClr val="accent4"/>
                </a:solidFill>
                <a:effectLst/>
                <a:latin typeface="Calibri" panose="020F0502020204030204" pitchFamily="34" charset="0"/>
              </a:rPr>
              <a:t>ount</a:t>
            </a:r>
            <a:r>
              <a:rPr lang="en-US" sz="4400" b="0" i="0" u="none" strike="noStrike" dirty="0">
                <a:solidFill>
                  <a:schemeClr val="accent4"/>
                </a:solidFill>
                <a:effectLst/>
                <a:latin typeface="Calibri" panose="020F0502020204030204" pitchFamily="34" charset="0"/>
              </a:rPr>
              <a:t> chart </a:t>
            </a:r>
            <a:endParaRPr lang="en-US" dirty="0">
              <a:solidFill>
                <a:schemeClr val="accent4"/>
              </a:solidFill>
            </a:endParaRPr>
          </a:p>
        </p:txBody>
      </p:sp>
      <p:pic>
        <p:nvPicPr>
          <p:cNvPr id="4" name="Picture 3">
            <a:extLst>
              <a:ext uri="{FF2B5EF4-FFF2-40B4-BE49-F238E27FC236}">
                <a16:creationId xmlns:a16="http://schemas.microsoft.com/office/drawing/2014/main" id="{733F7B2D-3EB7-5E04-58D8-21864E4DC563}"/>
              </a:ext>
            </a:extLst>
          </p:cNvPr>
          <p:cNvPicPr>
            <a:picLocks noChangeAspect="1"/>
          </p:cNvPicPr>
          <p:nvPr/>
        </p:nvPicPr>
        <p:blipFill rotWithShape="1">
          <a:blip r:embed="rId2"/>
          <a:srcRect b="5324"/>
          <a:stretch/>
        </p:blipFill>
        <p:spPr>
          <a:xfrm>
            <a:off x="1264443" y="1346764"/>
            <a:ext cx="9663113" cy="5146111"/>
          </a:xfrm>
          <a:prstGeom prst="rect">
            <a:avLst/>
          </a:prstGeom>
        </p:spPr>
      </p:pic>
    </p:spTree>
    <p:extLst>
      <p:ext uri="{BB962C8B-B14F-4D97-AF65-F5344CB8AC3E}">
        <p14:creationId xmlns:p14="http://schemas.microsoft.com/office/powerpoint/2010/main" val="1566410134"/>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434</TotalTime>
  <Words>847</Words>
  <Application>Microsoft Office PowerPoint</Application>
  <PresentationFormat>Widescreen</PresentationFormat>
  <Paragraphs>63</Paragraphs>
  <Slides>23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Arial Black</vt:lpstr>
      <vt:lpstr>Arial Rounded MT Bold</vt:lpstr>
      <vt:lpstr>Arimo</vt:lpstr>
      <vt:lpstr>Calibri</vt:lpstr>
      <vt:lpstr>Calibri Light</vt:lpstr>
      <vt:lpstr>Symbol</vt:lpstr>
      <vt:lpstr>Times New Roman</vt:lpstr>
      <vt:lpstr>Wingdings</vt:lpstr>
      <vt:lpstr>Office Theme</vt:lpstr>
      <vt:lpstr>Superstore  Data Analysis </vt:lpstr>
      <vt:lpstr>Introduction about the PROJECT</vt:lpstr>
      <vt:lpstr>OBJECTIVE</vt:lpstr>
      <vt:lpstr>Introduction about the TECHNOLOGY</vt:lpstr>
      <vt:lpstr>Software Requirement </vt:lpstr>
      <vt:lpstr>PowerPoint Presentation</vt:lpstr>
      <vt:lpstr>Top 5 and Bottom 5 Customer in a single sheet</vt:lpstr>
      <vt:lpstr>Fixed Lod to show category wise sales</vt:lpstr>
      <vt:lpstr>Design Dount chart </vt:lpstr>
      <vt:lpstr>Top  N Customers by sales using parameter</vt:lpstr>
      <vt:lpstr>Water fall chart in tableau by using sales and category.</vt:lpstr>
      <vt:lpstr>Pareto chart</vt:lpstr>
      <vt:lpstr>Conditional formatting</vt:lpstr>
      <vt:lpstr>Formatting</vt:lpstr>
      <vt:lpstr>Hierarchy</vt:lpstr>
      <vt:lpstr>Tree Map and Heat Map</vt:lpstr>
      <vt:lpstr>Joining and Blending</vt:lpstr>
      <vt:lpstr>Dashboard and Story Point</vt:lpstr>
      <vt:lpstr>Black Box Testing</vt:lpstr>
      <vt:lpstr>PowerPoint Presentation</vt:lpstr>
      <vt:lpstr>Future Scope</vt:lpstr>
      <vt:lpstr>Bibliography/ 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Superstore  Data Analysis </dc:title>
  <dc:creator>RISHAB KHURANA</dc:creator>
  <cp:lastModifiedBy>RISHAB KHURANA</cp:lastModifiedBy>
  <cp:revision>25</cp:revision>
  <dcterms:created xsi:type="dcterms:W3CDTF">2022-10-26T15:26:46Z</dcterms:created>
  <dcterms:modified xsi:type="dcterms:W3CDTF">2022-11-17T04:17:38Z</dcterms:modified>
</cp:coreProperties>
</file>